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6" r:id="rId4"/>
  </p:sldMasterIdLst>
  <p:notesMasterIdLst>
    <p:notesMasterId r:id="rId59"/>
  </p:notesMasterIdLst>
  <p:handoutMasterIdLst>
    <p:handoutMasterId r:id="rId60"/>
  </p:handoutMasterIdLst>
  <p:sldIdLst>
    <p:sldId id="257" r:id="rId5"/>
    <p:sldId id="318" r:id="rId6"/>
    <p:sldId id="319" r:id="rId7"/>
    <p:sldId id="320" r:id="rId8"/>
    <p:sldId id="321" r:id="rId9"/>
    <p:sldId id="322" r:id="rId10"/>
    <p:sldId id="323" r:id="rId11"/>
    <p:sldId id="327" r:id="rId12"/>
    <p:sldId id="328" r:id="rId13"/>
    <p:sldId id="329" r:id="rId14"/>
    <p:sldId id="326" r:id="rId15"/>
    <p:sldId id="325" r:id="rId16"/>
    <p:sldId id="330" r:id="rId17"/>
    <p:sldId id="324" r:id="rId18"/>
    <p:sldId id="332" r:id="rId19"/>
    <p:sldId id="333" r:id="rId20"/>
    <p:sldId id="334" r:id="rId21"/>
    <p:sldId id="331" r:id="rId22"/>
    <p:sldId id="297" r:id="rId23"/>
    <p:sldId id="314" r:id="rId24"/>
    <p:sldId id="313" r:id="rId25"/>
    <p:sldId id="298" r:id="rId26"/>
    <p:sldId id="299" r:id="rId27"/>
    <p:sldId id="301" r:id="rId28"/>
    <p:sldId id="303" r:id="rId29"/>
    <p:sldId id="302" r:id="rId30"/>
    <p:sldId id="304" r:id="rId31"/>
    <p:sldId id="305" r:id="rId32"/>
    <p:sldId id="306" r:id="rId33"/>
    <p:sldId id="308" r:id="rId34"/>
    <p:sldId id="307" r:id="rId35"/>
    <p:sldId id="309" r:id="rId36"/>
    <p:sldId id="310" r:id="rId37"/>
    <p:sldId id="315" r:id="rId38"/>
    <p:sldId id="316" r:id="rId39"/>
    <p:sldId id="317" r:id="rId40"/>
    <p:sldId id="312" r:id="rId41"/>
    <p:sldId id="258" r:id="rId42"/>
    <p:sldId id="282" r:id="rId43"/>
    <p:sldId id="283" r:id="rId44"/>
    <p:sldId id="284" r:id="rId45"/>
    <p:sldId id="285" r:id="rId46"/>
    <p:sldId id="286" r:id="rId47"/>
    <p:sldId id="288" r:id="rId48"/>
    <p:sldId id="289" r:id="rId49"/>
    <p:sldId id="290" r:id="rId50"/>
    <p:sldId id="292" r:id="rId51"/>
    <p:sldId id="291" r:id="rId52"/>
    <p:sldId id="294" r:id="rId53"/>
    <p:sldId id="293" r:id="rId54"/>
    <p:sldId id="295" r:id="rId55"/>
    <p:sldId id="296" r:id="rId56"/>
    <p:sldId id="287" r:id="rId57"/>
    <p:sldId id="300" r:id="rId5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2A1D3"/>
    <a:srgbClr val="9558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84" autoAdjust="0"/>
    <p:restoredTop sz="85359" autoAdjust="0"/>
  </p:normalViewPr>
  <p:slideViewPr>
    <p:cSldViewPr snapToGrid="0" showGuides="1">
      <p:cViewPr varScale="1">
        <p:scale>
          <a:sx n="100" d="100"/>
          <a:sy n="100" d="100"/>
        </p:scale>
        <p:origin x="990" y="78"/>
      </p:cViewPr>
      <p:guideLst>
        <p:guide orient="horz" pos="2160"/>
        <p:guide pos="3841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6" d="100"/>
        <a:sy n="56" d="100"/>
      </p:scale>
      <p:origin x="0" y="-288"/>
    </p:cViewPr>
  </p:sorterViewPr>
  <p:notesViewPr>
    <p:cSldViewPr snapToGrid="0" showGuides="1">
      <p:cViewPr varScale="1">
        <p:scale>
          <a:sx n="58" d="100"/>
          <a:sy n="58" d="100"/>
        </p:scale>
        <p:origin x="2309" y="6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5" Type="http://schemas.openxmlformats.org/officeDocument/2006/relationships/slide" Target="slides/slide1.xml"/><Relationship Id="rId61" Type="http://schemas.openxmlformats.org/officeDocument/2006/relationships/presProps" Target="presProp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handoutMaster" Target="handoutMasters/handoutMaster1.xml"/><Relationship Id="rId65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ha, Aryan Ritwajeet" userId="2aad577e-539b-449b-83a6-8d411f484b4d" providerId="ADAL" clId="{49408841-B2F4-4D1B-91E9-399D964EDA3B}"/>
    <pc:docChg chg="undo custSel addSld delSld modSld sldOrd">
      <pc:chgData name="Jha, Aryan Ritwajeet" userId="2aad577e-539b-449b-83a6-8d411f484b4d" providerId="ADAL" clId="{49408841-B2F4-4D1B-91E9-399D964EDA3B}" dt="2023-06-21T21:32:01.942" v="8085" actId="1076"/>
      <pc:docMkLst>
        <pc:docMk/>
      </pc:docMkLst>
      <pc:sldChg chg="modSp mod">
        <pc:chgData name="Jha, Aryan Ritwajeet" userId="2aad577e-539b-449b-83a6-8d411f484b4d" providerId="ADAL" clId="{49408841-B2F4-4D1B-91E9-399D964EDA3B}" dt="2023-06-08T17:48:26.015" v="9" actId="1076"/>
        <pc:sldMkLst>
          <pc:docMk/>
          <pc:sldMk cId="2215898345" sldId="258"/>
        </pc:sldMkLst>
        <pc:spChg chg="mod">
          <ac:chgData name="Jha, Aryan Ritwajeet" userId="2aad577e-539b-449b-83a6-8d411f484b4d" providerId="ADAL" clId="{49408841-B2F4-4D1B-91E9-399D964EDA3B}" dt="2023-06-08T17:48:26.015" v="9" actId="1076"/>
          <ac:spMkLst>
            <pc:docMk/>
            <pc:sldMk cId="2215898345" sldId="258"/>
            <ac:spMk id="6" creationId="{FB333CAB-5ADD-D86F-AF45-EAB2EED3D45B}"/>
          </ac:spMkLst>
        </pc:spChg>
      </pc:sldChg>
      <pc:sldChg chg="addSp delSp modSp mod">
        <pc:chgData name="Jha, Aryan Ritwajeet" userId="2aad577e-539b-449b-83a6-8d411f484b4d" providerId="ADAL" clId="{49408841-B2F4-4D1B-91E9-399D964EDA3B}" dt="2023-06-08T17:51:39.796" v="60" actId="1076"/>
        <pc:sldMkLst>
          <pc:docMk/>
          <pc:sldMk cId="1593768973" sldId="297"/>
        </pc:sldMkLst>
        <pc:spChg chg="mod">
          <ac:chgData name="Jha, Aryan Ritwajeet" userId="2aad577e-539b-449b-83a6-8d411f484b4d" providerId="ADAL" clId="{49408841-B2F4-4D1B-91E9-399D964EDA3B}" dt="2023-06-08T17:50:17.803" v="19" actId="1076"/>
          <ac:spMkLst>
            <pc:docMk/>
            <pc:sldMk cId="1593768973" sldId="297"/>
            <ac:spMk id="2" creationId="{45DF1785-83CB-4F7A-820B-C600AC43B067}"/>
          </ac:spMkLst>
        </pc:spChg>
        <pc:spChg chg="del">
          <ac:chgData name="Jha, Aryan Ritwajeet" userId="2aad577e-539b-449b-83a6-8d411f484b4d" providerId="ADAL" clId="{49408841-B2F4-4D1B-91E9-399D964EDA3B}" dt="2023-06-08T17:50:06.609" v="18" actId="478"/>
          <ac:spMkLst>
            <pc:docMk/>
            <pc:sldMk cId="1593768973" sldId="297"/>
            <ac:spMk id="3" creationId="{54CE4A4E-4F0A-4A57-07B2-2D7E8CBED98A}"/>
          </ac:spMkLst>
        </pc:spChg>
        <pc:spChg chg="mod">
          <ac:chgData name="Jha, Aryan Ritwajeet" userId="2aad577e-539b-449b-83a6-8d411f484b4d" providerId="ADAL" clId="{49408841-B2F4-4D1B-91E9-399D964EDA3B}" dt="2023-06-08T17:50:17.803" v="19" actId="1076"/>
          <ac:spMkLst>
            <pc:docMk/>
            <pc:sldMk cId="1593768973" sldId="297"/>
            <ac:spMk id="5" creationId="{CF0FD868-0A00-0958-9612-D576320029A2}"/>
          </ac:spMkLst>
        </pc:spChg>
        <pc:spChg chg="mod">
          <ac:chgData name="Jha, Aryan Ritwajeet" userId="2aad577e-539b-449b-83a6-8d411f484b4d" providerId="ADAL" clId="{49408841-B2F4-4D1B-91E9-399D964EDA3B}" dt="2023-06-08T17:50:17.803" v="19" actId="1076"/>
          <ac:spMkLst>
            <pc:docMk/>
            <pc:sldMk cId="1593768973" sldId="297"/>
            <ac:spMk id="6" creationId="{FB333CAB-5ADD-D86F-AF45-EAB2EED3D45B}"/>
          </ac:spMkLst>
        </pc:spChg>
        <pc:spChg chg="del">
          <ac:chgData name="Jha, Aryan Ritwajeet" userId="2aad577e-539b-449b-83a6-8d411f484b4d" providerId="ADAL" clId="{49408841-B2F4-4D1B-91E9-399D964EDA3B}" dt="2023-06-08T17:50:06.609" v="18" actId="478"/>
          <ac:spMkLst>
            <pc:docMk/>
            <pc:sldMk cId="1593768973" sldId="297"/>
            <ac:spMk id="7" creationId="{A2DED524-45D5-DC85-C0DA-028FBD970E1F}"/>
          </ac:spMkLst>
        </pc:spChg>
        <pc:spChg chg="add del mod">
          <ac:chgData name="Jha, Aryan Ritwajeet" userId="2aad577e-539b-449b-83a6-8d411f484b4d" providerId="ADAL" clId="{49408841-B2F4-4D1B-91E9-399D964EDA3B}" dt="2023-06-08T17:49:24.733" v="15" actId="478"/>
          <ac:spMkLst>
            <pc:docMk/>
            <pc:sldMk cId="1593768973" sldId="297"/>
            <ac:spMk id="8" creationId="{400D8CA7-7439-3395-B644-F993775E0867}"/>
          </ac:spMkLst>
        </pc:spChg>
        <pc:spChg chg="add mod">
          <ac:chgData name="Jha, Aryan Ritwajeet" userId="2aad577e-539b-449b-83a6-8d411f484b4d" providerId="ADAL" clId="{49408841-B2F4-4D1B-91E9-399D964EDA3B}" dt="2023-06-08T17:49:57.858" v="17" actId="1076"/>
          <ac:spMkLst>
            <pc:docMk/>
            <pc:sldMk cId="1593768973" sldId="297"/>
            <ac:spMk id="10" creationId="{2A693CAC-15FE-94C2-CA15-E8B86457C894}"/>
          </ac:spMkLst>
        </pc:spChg>
        <pc:spChg chg="add mod">
          <ac:chgData name="Jha, Aryan Ritwajeet" userId="2aad577e-539b-449b-83a6-8d411f484b4d" providerId="ADAL" clId="{49408841-B2F4-4D1B-91E9-399D964EDA3B}" dt="2023-06-08T17:49:57.858" v="17" actId="1076"/>
          <ac:spMkLst>
            <pc:docMk/>
            <pc:sldMk cId="1593768973" sldId="297"/>
            <ac:spMk id="11" creationId="{4219BEC2-ACFE-FB05-60F2-D515BBB50A12}"/>
          </ac:spMkLst>
        </pc:spChg>
        <pc:spChg chg="add mod">
          <ac:chgData name="Jha, Aryan Ritwajeet" userId="2aad577e-539b-449b-83a6-8d411f484b4d" providerId="ADAL" clId="{49408841-B2F4-4D1B-91E9-399D964EDA3B}" dt="2023-06-08T17:50:20.735" v="20" actId="1076"/>
          <ac:spMkLst>
            <pc:docMk/>
            <pc:sldMk cId="1593768973" sldId="297"/>
            <ac:spMk id="12" creationId="{F5E0D70C-65C3-9EA0-42CC-270D85A1B203}"/>
          </ac:spMkLst>
        </pc:spChg>
        <pc:spChg chg="add mod">
          <ac:chgData name="Jha, Aryan Ritwajeet" userId="2aad577e-539b-449b-83a6-8d411f484b4d" providerId="ADAL" clId="{49408841-B2F4-4D1B-91E9-399D964EDA3B}" dt="2023-06-08T17:51:39.796" v="60" actId="1076"/>
          <ac:spMkLst>
            <pc:docMk/>
            <pc:sldMk cId="1593768973" sldId="297"/>
            <ac:spMk id="14" creationId="{5F0A456C-341D-2B62-48CF-EB8B26CB0D50}"/>
          </ac:spMkLst>
        </pc:spChg>
        <pc:cxnChg chg="del">
          <ac:chgData name="Jha, Aryan Ritwajeet" userId="2aad577e-539b-449b-83a6-8d411f484b4d" providerId="ADAL" clId="{49408841-B2F4-4D1B-91E9-399D964EDA3B}" dt="2023-06-08T17:50:06.609" v="18" actId="478"/>
          <ac:cxnSpMkLst>
            <pc:docMk/>
            <pc:sldMk cId="1593768973" sldId="297"/>
            <ac:cxnSpMk id="9" creationId="{09E2C2EA-CA0F-7418-6264-E0C918F10F77}"/>
          </ac:cxnSpMkLst>
        </pc:cxnChg>
        <pc:cxnChg chg="del">
          <ac:chgData name="Jha, Aryan Ritwajeet" userId="2aad577e-539b-449b-83a6-8d411f484b4d" providerId="ADAL" clId="{49408841-B2F4-4D1B-91E9-399D964EDA3B}" dt="2023-06-08T17:50:06.609" v="18" actId="478"/>
          <ac:cxnSpMkLst>
            <pc:docMk/>
            <pc:sldMk cId="1593768973" sldId="297"/>
            <ac:cxnSpMk id="13" creationId="{DE6DC399-63BA-2B63-5D63-22924541F2D2}"/>
          </ac:cxnSpMkLst>
        </pc:cxnChg>
      </pc:sldChg>
      <pc:sldChg chg="modSp mod">
        <pc:chgData name="Jha, Aryan Ritwajeet" userId="2aad577e-539b-449b-83a6-8d411f484b4d" providerId="ADAL" clId="{49408841-B2F4-4D1B-91E9-399D964EDA3B}" dt="2023-06-21T20:28:22.149" v="5372"/>
        <pc:sldMkLst>
          <pc:docMk/>
          <pc:sldMk cId="229957225" sldId="300"/>
        </pc:sldMkLst>
        <pc:spChg chg="mod">
          <ac:chgData name="Jha, Aryan Ritwajeet" userId="2aad577e-539b-449b-83a6-8d411f484b4d" providerId="ADAL" clId="{49408841-B2F4-4D1B-91E9-399D964EDA3B}" dt="2023-06-21T20:28:22.149" v="5372"/>
          <ac:spMkLst>
            <pc:docMk/>
            <pc:sldMk cId="229957225" sldId="300"/>
            <ac:spMk id="3" creationId="{1E746B68-8B8A-22C0-9957-1D01E835E282}"/>
          </ac:spMkLst>
        </pc:spChg>
      </pc:sldChg>
      <pc:sldChg chg="ord">
        <pc:chgData name="Jha, Aryan Ritwajeet" userId="2aad577e-539b-449b-83a6-8d411f484b4d" providerId="ADAL" clId="{49408841-B2F4-4D1B-91E9-399D964EDA3B}" dt="2023-06-09T17:37:24.919" v="1978"/>
        <pc:sldMkLst>
          <pc:docMk/>
          <pc:sldMk cId="413814135" sldId="307"/>
        </pc:sldMkLst>
      </pc:sldChg>
      <pc:sldChg chg="addSp modSp mod">
        <pc:chgData name="Jha, Aryan Ritwajeet" userId="2aad577e-539b-449b-83a6-8d411f484b4d" providerId="ADAL" clId="{49408841-B2F4-4D1B-91E9-399D964EDA3B}" dt="2023-06-08T18:27:00.570" v="766" actId="1076"/>
        <pc:sldMkLst>
          <pc:docMk/>
          <pc:sldMk cId="3035661430" sldId="308"/>
        </pc:sldMkLst>
        <pc:picChg chg="add mod">
          <ac:chgData name="Jha, Aryan Ritwajeet" userId="2aad577e-539b-449b-83a6-8d411f484b4d" providerId="ADAL" clId="{49408841-B2F4-4D1B-91E9-399D964EDA3B}" dt="2023-06-08T18:27:00.570" v="766" actId="1076"/>
          <ac:picMkLst>
            <pc:docMk/>
            <pc:sldMk cId="3035661430" sldId="308"/>
            <ac:picMk id="6" creationId="{B01D6338-F8E6-2337-6C89-B6B3C1F57915}"/>
          </ac:picMkLst>
        </pc:picChg>
      </pc:sldChg>
      <pc:sldChg chg="ord">
        <pc:chgData name="Jha, Aryan Ritwajeet" userId="2aad577e-539b-449b-83a6-8d411f484b4d" providerId="ADAL" clId="{49408841-B2F4-4D1B-91E9-399D964EDA3B}" dt="2023-06-09T17:37:29.775" v="1980"/>
        <pc:sldMkLst>
          <pc:docMk/>
          <pc:sldMk cId="1541462066" sldId="309"/>
        </pc:sldMkLst>
      </pc:sldChg>
      <pc:sldChg chg="modSp mod ord">
        <pc:chgData name="Jha, Aryan Ritwajeet" userId="2aad577e-539b-449b-83a6-8d411f484b4d" providerId="ADAL" clId="{49408841-B2F4-4D1B-91E9-399D964EDA3B}" dt="2023-06-09T17:37:35.072" v="1982"/>
        <pc:sldMkLst>
          <pc:docMk/>
          <pc:sldMk cId="2228071327" sldId="310"/>
        </pc:sldMkLst>
        <pc:spChg chg="mod">
          <ac:chgData name="Jha, Aryan Ritwajeet" userId="2aad577e-539b-449b-83a6-8d411f484b4d" providerId="ADAL" clId="{49408841-B2F4-4D1B-91E9-399D964EDA3B}" dt="2023-06-08T17:39:59.830" v="7" actId="20577"/>
          <ac:spMkLst>
            <pc:docMk/>
            <pc:sldMk cId="2228071327" sldId="310"/>
            <ac:spMk id="4" creationId="{D5B1AC77-B126-AD1C-0477-647E13017E62}"/>
          </ac:spMkLst>
        </pc:spChg>
      </pc:sldChg>
      <pc:sldChg chg="del">
        <pc:chgData name="Jha, Aryan Ritwajeet" userId="2aad577e-539b-449b-83a6-8d411f484b4d" providerId="ADAL" clId="{49408841-B2F4-4D1B-91E9-399D964EDA3B}" dt="2023-06-09T17:37:48.550" v="1983" actId="47"/>
        <pc:sldMkLst>
          <pc:docMk/>
          <pc:sldMk cId="3723122547" sldId="311"/>
        </pc:sldMkLst>
      </pc:sldChg>
      <pc:sldChg chg="addSp modSp mod">
        <pc:chgData name="Jha, Aryan Ritwajeet" userId="2aad577e-539b-449b-83a6-8d411f484b4d" providerId="ADAL" clId="{49408841-B2F4-4D1B-91E9-399D964EDA3B}" dt="2023-06-09T17:38:36.510" v="2033" actId="208"/>
        <pc:sldMkLst>
          <pc:docMk/>
          <pc:sldMk cId="2928120412" sldId="312"/>
        </pc:sldMkLst>
        <pc:spChg chg="mod">
          <ac:chgData name="Jha, Aryan Ritwajeet" userId="2aad577e-539b-449b-83a6-8d411f484b4d" providerId="ADAL" clId="{49408841-B2F4-4D1B-91E9-399D964EDA3B}" dt="2023-06-09T17:38:31.633" v="2030" actId="20577"/>
          <ac:spMkLst>
            <pc:docMk/>
            <pc:sldMk cId="2928120412" sldId="312"/>
            <ac:spMk id="5" creationId="{A7871E5A-0287-4D8C-9EA5-11A103CBF7B5}"/>
          </ac:spMkLst>
        </pc:spChg>
        <pc:picChg chg="add mod">
          <ac:chgData name="Jha, Aryan Ritwajeet" userId="2aad577e-539b-449b-83a6-8d411f484b4d" providerId="ADAL" clId="{49408841-B2F4-4D1B-91E9-399D964EDA3B}" dt="2023-06-09T17:38:36.510" v="2033" actId="208"/>
          <ac:picMkLst>
            <pc:docMk/>
            <pc:sldMk cId="2928120412" sldId="312"/>
            <ac:picMk id="7" creationId="{CF58364B-AE7C-F0E9-02C8-CF10FD8C0FCD}"/>
          </ac:picMkLst>
        </pc:picChg>
      </pc:sldChg>
      <pc:sldChg chg="add">
        <pc:chgData name="Jha, Aryan Ritwajeet" userId="2aad577e-539b-449b-83a6-8d411f484b4d" providerId="ADAL" clId="{49408841-B2F4-4D1B-91E9-399D964EDA3B}" dt="2023-06-08T17:48:08.883" v="8" actId="2890"/>
        <pc:sldMkLst>
          <pc:docMk/>
          <pc:sldMk cId="1668791584" sldId="313"/>
        </pc:sldMkLst>
      </pc:sldChg>
      <pc:sldChg chg="addSp delSp modSp add mod">
        <pc:chgData name="Jha, Aryan Ritwajeet" userId="2aad577e-539b-449b-83a6-8d411f484b4d" providerId="ADAL" clId="{49408841-B2F4-4D1B-91E9-399D964EDA3B}" dt="2023-06-09T17:35:52.301" v="1974" actId="20577"/>
        <pc:sldMkLst>
          <pc:docMk/>
          <pc:sldMk cId="1422830936" sldId="314"/>
        </pc:sldMkLst>
        <pc:spChg chg="mod">
          <ac:chgData name="Jha, Aryan Ritwajeet" userId="2aad577e-539b-449b-83a6-8d411f484b4d" providerId="ADAL" clId="{49408841-B2F4-4D1B-91E9-399D964EDA3B}" dt="2023-06-09T17:30:01.196" v="1352" actId="1076"/>
          <ac:spMkLst>
            <pc:docMk/>
            <pc:sldMk cId="1422830936" sldId="314"/>
            <ac:spMk id="2" creationId="{45DF1785-83CB-4F7A-820B-C600AC43B067}"/>
          </ac:spMkLst>
        </pc:spChg>
        <pc:spChg chg="add mod">
          <ac:chgData name="Jha, Aryan Ritwajeet" userId="2aad577e-539b-449b-83a6-8d411f484b4d" providerId="ADAL" clId="{49408841-B2F4-4D1B-91E9-399D964EDA3B}" dt="2023-06-09T17:35:52.301" v="1974" actId="20577"/>
          <ac:spMkLst>
            <pc:docMk/>
            <pc:sldMk cId="1422830936" sldId="314"/>
            <ac:spMk id="3" creationId="{50F7FF7C-F556-8488-89D9-254CDE3C8DF1}"/>
          </ac:spMkLst>
        </pc:spChg>
        <pc:spChg chg="add mod">
          <ac:chgData name="Jha, Aryan Ritwajeet" userId="2aad577e-539b-449b-83a6-8d411f484b4d" providerId="ADAL" clId="{49408841-B2F4-4D1B-91E9-399D964EDA3B}" dt="2023-06-09T17:34:40.156" v="1745" actId="14100"/>
          <ac:spMkLst>
            <pc:docMk/>
            <pc:sldMk cId="1422830936" sldId="314"/>
            <ac:spMk id="4" creationId="{8A1BD07B-B041-B533-7F65-FD4A690C5499}"/>
          </ac:spMkLst>
        </pc:spChg>
        <pc:spChg chg="del">
          <ac:chgData name="Jha, Aryan Ritwajeet" userId="2aad577e-539b-449b-83a6-8d411f484b4d" providerId="ADAL" clId="{49408841-B2F4-4D1B-91E9-399D964EDA3B}" dt="2023-06-08T17:52:05.376" v="65" actId="478"/>
          <ac:spMkLst>
            <pc:docMk/>
            <pc:sldMk cId="1422830936" sldId="314"/>
            <ac:spMk id="5" creationId="{CF0FD868-0A00-0958-9612-D576320029A2}"/>
          </ac:spMkLst>
        </pc:spChg>
        <pc:spChg chg="del">
          <ac:chgData name="Jha, Aryan Ritwajeet" userId="2aad577e-539b-449b-83a6-8d411f484b4d" providerId="ADAL" clId="{49408841-B2F4-4D1B-91E9-399D964EDA3B}" dt="2023-06-08T17:52:01.779" v="62" actId="478"/>
          <ac:spMkLst>
            <pc:docMk/>
            <pc:sldMk cId="1422830936" sldId="314"/>
            <ac:spMk id="6" creationId="{FB333CAB-5ADD-D86F-AF45-EAB2EED3D45B}"/>
          </ac:spMkLst>
        </pc:spChg>
        <pc:spChg chg="mod">
          <ac:chgData name="Jha, Aryan Ritwajeet" userId="2aad577e-539b-449b-83a6-8d411f484b4d" providerId="ADAL" clId="{49408841-B2F4-4D1B-91E9-399D964EDA3B}" dt="2023-06-09T17:29:59.026" v="1351" actId="1076"/>
          <ac:spMkLst>
            <pc:docMk/>
            <pc:sldMk cId="1422830936" sldId="314"/>
            <ac:spMk id="10" creationId="{2A693CAC-15FE-94C2-CA15-E8B86457C894}"/>
          </ac:spMkLst>
        </pc:spChg>
        <pc:spChg chg="del">
          <ac:chgData name="Jha, Aryan Ritwajeet" userId="2aad577e-539b-449b-83a6-8d411f484b4d" providerId="ADAL" clId="{49408841-B2F4-4D1B-91E9-399D964EDA3B}" dt="2023-06-08T17:52:04.132" v="64" actId="478"/>
          <ac:spMkLst>
            <pc:docMk/>
            <pc:sldMk cId="1422830936" sldId="314"/>
            <ac:spMk id="11" creationId="{4219BEC2-ACFE-FB05-60F2-D515BBB50A12}"/>
          </ac:spMkLst>
        </pc:spChg>
        <pc:spChg chg="del">
          <ac:chgData name="Jha, Aryan Ritwajeet" userId="2aad577e-539b-449b-83a6-8d411f484b4d" providerId="ADAL" clId="{49408841-B2F4-4D1B-91E9-399D964EDA3B}" dt="2023-06-08T17:52:02.930" v="63" actId="478"/>
          <ac:spMkLst>
            <pc:docMk/>
            <pc:sldMk cId="1422830936" sldId="314"/>
            <ac:spMk id="12" creationId="{F5E0D70C-65C3-9EA0-42CC-270D85A1B203}"/>
          </ac:spMkLst>
        </pc:spChg>
        <pc:spChg chg="mod">
          <ac:chgData name="Jha, Aryan Ritwajeet" userId="2aad577e-539b-449b-83a6-8d411f484b4d" providerId="ADAL" clId="{49408841-B2F4-4D1B-91E9-399D964EDA3B}" dt="2023-06-09T17:30:02.886" v="1353" actId="1076"/>
          <ac:spMkLst>
            <pc:docMk/>
            <pc:sldMk cId="1422830936" sldId="314"/>
            <ac:spMk id="14" creationId="{5F0A456C-341D-2B62-48CF-EB8B26CB0D50}"/>
          </ac:spMkLst>
        </pc:spChg>
      </pc:sldChg>
      <pc:sldChg chg="addSp delSp modSp add mod">
        <pc:chgData name="Jha, Aryan Ritwajeet" userId="2aad577e-539b-449b-83a6-8d411f484b4d" providerId="ADAL" clId="{49408841-B2F4-4D1B-91E9-399D964EDA3B}" dt="2023-06-08T18:33:01.778" v="1001" actId="20577"/>
        <pc:sldMkLst>
          <pc:docMk/>
          <pc:sldMk cId="952344951" sldId="315"/>
        </pc:sldMkLst>
        <pc:spChg chg="mod">
          <ac:chgData name="Jha, Aryan Ritwajeet" userId="2aad577e-539b-449b-83a6-8d411f484b4d" providerId="ADAL" clId="{49408841-B2F4-4D1B-91E9-399D964EDA3B}" dt="2023-06-08T18:33:01.778" v="1001" actId="20577"/>
          <ac:spMkLst>
            <pc:docMk/>
            <pc:sldMk cId="952344951" sldId="315"/>
            <ac:spMk id="4" creationId="{D5B1AC77-B126-AD1C-0477-647E13017E62}"/>
          </ac:spMkLst>
        </pc:spChg>
        <pc:picChg chg="del">
          <ac:chgData name="Jha, Aryan Ritwajeet" userId="2aad577e-539b-449b-83a6-8d411f484b4d" providerId="ADAL" clId="{49408841-B2F4-4D1B-91E9-399D964EDA3B}" dt="2023-06-08T18:29:41.937" v="768" actId="478"/>
          <ac:picMkLst>
            <pc:docMk/>
            <pc:sldMk cId="952344951" sldId="315"/>
            <ac:picMk id="6" creationId="{B01D6338-F8E6-2337-6C89-B6B3C1F57915}"/>
          </ac:picMkLst>
        </pc:picChg>
        <pc:picChg chg="add mod">
          <ac:chgData name="Jha, Aryan Ritwajeet" userId="2aad577e-539b-449b-83a6-8d411f484b4d" providerId="ADAL" clId="{49408841-B2F4-4D1B-91E9-399D964EDA3B}" dt="2023-06-08T18:32:40.274" v="937" actId="1076"/>
          <ac:picMkLst>
            <pc:docMk/>
            <pc:sldMk cId="952344951" sldId="315"/>
            <ac:picMk id="7" creationId="{2951EF31-E0E0-3807-159C-CC327B3C3D1F}"/>
          </ac:picMkLst>
        </pc:picChg>
      </pc:sldChg>
      <pc:sldChg chg="addSp delSp modSp add mod">
        <pc:chgData name="Jha, Aryan Ritwajeet" userId="2aad577e-539b-449b-83a6-8d411f484b4d" providerId="ADAL" clId="{49408841-B2F4-4D1B-91E9-399D964EDA3B}" dt="2023-06-08T18:34:09.406" v="1020" actId="478"/>
        <pc:sldMkLst>
          <pc:docMk/>
          <pc:sldMk cId="2661227567" sldId="316"/>
        </pc:sldMkLst>
        <pc:picChg chg="add mod">
          <ac:chgData name="Jha, Aryan Ritwajeet" userId="2aad577e-539b-449b-83a6-8d411f484b4d" providerId="ADAL" clId="{49408841-B2F4-4D1B-91E9-399D964EDA3B}" dt="2023-06-08T18:33:45.137" v="1014" actId="14100"/>
          <ac:picMkLst>
            <pc:docMk/>
            <pc:sldMk cId="2661227567" sldId="316"/>
            <ac:picMk id="6" creationId="{06ED3368-5930-9904-4E7B-9F1192606F1D}"/>
          </ac:picMkLst>
        </pc:picChg>
        <pc:picChg chg="del">
          <ac:chgData name="Jha, Aryan Ritwajeet" userId="2aad577e-539b-449b-83a6-8d411f484b4d" providerId="ADAL" clId="{49408841-B2F4-4D1B-91E9-399D964EDA3B}" dt="2023-06-08T18:33:15.645" v="1003" actId="478"/>
          <ac:picMkLst>
            <pc:docMk/>
            <pc:sldMk cId="2661227567" sldId="316"/>
            <ac:picMk id="7" creationId="{2951EF31-E0E0-3807-159C-CC327B3C3D1F}"/>
          </ac:picMkLst>
        </pc:picChg>
        <pc:picChg chg="add mod">
          <ac:chgData name="Jha, Aryan Ritwajeet" userId="2aad577e-539b-449b-83a6-8d411f484b4d" providerId="ADAL" clId="{49408841-B2F4-4D1B-91E9-399D964EDA3B}" dt="2023-06-08T18:33:36.863" v="1008" actId="1076"/>
          <ac:picMkLst>
            <pc:docMk/>
            <pc:sldMk cId="2661227567" sldId="316"/>
            <ac:picMk id="8" creationId="{08D9FCF9-8DDD-26DA-B808-FF9FD0DB5EB9}"/>
          </ac:picMkLst>
        </pc:picChg>
        <pc:picChg chg="add del mod">
          <ac:chgData name="Jha, Aryan Ritwajeet" userId="2aad577e-539b-449b-83a6-8d411f484b4d" providerId="ADAL" clId="{49408841-B2F4-4D1B-91E9-399D964EDA3B}" dt="2023-06-08T18:34:09.406" v="1020" actId="478"/>
          <ac:picMkLst>
            <pc:docMk/>
            <pc:sldMk cId="2661227567" sldId="316"/>
            <ac:picMk id="10" creationId="{3B55C0E2-331A-34B6-17D5-D1338D8D924E}"/>
          </ac:picMkLst>
        </pc:picChg>
      </pc:sldChg>
      <pc:sldChg chg="delSp modSp add mod">
        <pc:chgData name="Jha, Aryan Ritwajeet" userId="2aad577e-539b-449b-83a6-8d411f484b4d" providerId="ADAL" clId="{49408841-B2F4-4D1B-91E9-399D964EDA3B}" dt="2023-06-09T17:36:58.562" v="1976" actId="1076"/>
        <pc:sldMkLst>
          <pc:docMk/>
          <pc:sldMk cId="344268118" sldId="317"/>
        </pc:sldMkLst>
        <pc:spChg chg="mod">
          <ac:chgData name="Jha, Aryan Ritwajeet" userId="2aad577e-539b-449b-83a6-8d411f484b4d" providerId="ADAL" clId="{49408841-B2F4-4D1B-91E9-399D964EDA3B}" dt="2023-06-08T18:36:52.783" v="1169" actId="20577"/>
          <ac:spMkLst>
            <pc:docMk/>
            <pc:sldMk cId="344268118" sldId="317"/>
            <ac:spMk id="4" creationId="{D5B1AC77-B126-AD1C-0477-647E13017E62}"/>
          </ac:spMkLst>
        </pc:spChg>
        <pc:picChg chg="del">
          <ac:chgData name="Jha, Aryan Ritwajeet" userId="2aad577e-539b-449b-83a6-8d411f484b4d" providerId="ADAL" clId="{49408841-B2F4-4D1B-91E9-399D964EDA3B}" dt="2023-06-08T18:34:11.208" v="1021" actId="478"/>
          <ac:picMkLst>
            <pc:docMk/>
            <pc:sldMk cId="344268118" sldId="317"/>
            <ac:picMk id="6" creationId="{06ED3368-5930-9904-4E7B-9F1192606F1D}"/>
          </ac:picMkLst>
        </pc:picChg>
        <pc:picChg chg="mod">
          <ac:chgData name="Jha, Aryan Ritwajeet" userId="2aad577e-539b-449b-83a6-8d411f484b4d" providerId="ADAL" clId="{49408841-B2F4-4D1B-91E9-399D964EDA3B}" dt="2023-06-09T17:36:58.562" v="1976" actId="1076"/>
          <ac:picMkLst>
            <pc:docMk/>
            <pc:sldMk cId="344268118" sldId="317"/>
            <ac:picMk id="8" creationId="{08D9FCF9-8DDD-26DA-B808-FF9FD0DB5EB9}"/>
          </ac:picMkLst>
        </pc:picChg>
        <pc:picChg chg="mod">
          <ac:chgData name="Jha, Aryan Ritwajeet" userId="2aad577e-539b-449b-83a6-8d411f484b4d" providerId="ADAL" clId="{49408841-B2F4-4D1B-91E9-399D964EDA3B}" dt="2023-06-08T18:36:10.747" v="1029" actId="1076"/>
          <ac:picMkLst>
            <pc:docMk/>
            <pc:sldMk cId="344268118" sldId="317"/>
            <ac:picMk id="10" creationId="{3B55C0E2-331A-34B6-17D5-D1338D8D924E}"/>
          </ac:picMkLst>
        </pc:picChg>
      </pc:sldChg>
      <pc:sldChg chg="addSp delSp modSp add mod ord">
        <pc:chgData name="Jha, Aryan Ritwajeet" userId="2aad577e-539b-449b-83a6-8d411f484b4d" providerId="ADAL" clId="{49408841-B2F4-4D1B-91E9-399D964EDA3B}" dt="2023-06-21T18:12:44.333" v="3717" actId="20577"/>
        <pc:sldMkLst>
          <pc:docMk/>
          <pc:sldMk cId="376705895" sldId="318"/>
        </pc:sldMkLst>
        <pc:spChg chg="mod">
          <ac:chgData name="Jha, Aryan Ritwajeet" userId="2aad577e-539b-449b-83a6-8d411f484b4d" providerId="ADAL" clId="{49408841-B2F4-4D1B-91E9-399D964EDA3B}" dt="2023-06-12T02:42:12.679" v="2263" actId="208"/>
          <ac:spMkLst>
            <pc:docMk/>
            <pc:sldMk cId="376705895" sldId="318"/>
            <ac:spMk id="2" creationId="{45DF1785-83CB-4F7A-820B-C600AC43B067}"/>
          </ac:spMkLst>
        </pc:spChg>
        <pc:spChg chg="mod">
          <ac:chgData name="Jha, Aryan Ritwajeet" userId="2aad577e-539b-449b-83a6-8d411f484b4d" providerId="ADAL" clId="{49408841-B2F4-4D1B-91E9-399D964EDA3B}" dt="2023-06-12T02:42:12.679" v="2263" actId="208"/>
          <ac:spMkLst>
            <pc:docMk/>
            <pc:sldMk cId="376705895" sldId="318"/>
            <ac:spMk id="3" creationId="{54CE4A4E-4F0A-4A57-07B2-2D7E8CBED98A}"/>
          </ac:spMkLst>
        </pc:spChg>
        <pc:spChg chg="add mod">
          <ac:chgData name="Jha, Aryan Ritwajeet" userId="2aad577e-539b-449b-83a6-8d411f484b4d" providerId="ADAL" clId="{49408841-B2F4-4D1B-91E9-399D964EDA3B}" dt="2023-06-21T18:12:44.333" v="3717" actId="20577"/>
          <ac:spMkLst>
            <pc:docMk/>
            <pc:sldMk cId="376705895" sldId="318"/>
            <ac:spMk id="4" creationId="{27F1764F-CC50-BF35-A605-4A8A0A1406CB}"/>
          </ac:spMkLst>
        </pc:spChg>
        <pc:spChg chg="del">
          <ac:chgData name="Jha, Aryan Ritwajeet" userId="2aad577e-539b-449b-83a6-8d411f484b4d" providerId="ADAL" clId="{49408841-B2F4-4D1B-91E9-399D964EDA3B}" dt="2023-06-12T01:58:30.816" v="2255" actId="478"/>
          <ac:spMkLst>
            <pc:docMk/>
            <pc:sldMk cId="376705895" sldId="318"/>
            <ac:spMk id="4" creationId="{887F690A-7D87-BB6B-CC58-AEFD5893A9B5}"/>
          </ac:spMkLst>
        </pc:spChg>
        <pc:spChg chg="mod">
          <ac:chgData name="Jha, Aryan Ritwajeet" userId="2aad577e-539b-449b-83a6-8d411f484b4d" providerId="ADAL" clId="{49408841-B2F4-4D1B-91E9-399D964EDA3B}" dt="2023-06-12T02:42:12.679" v="2263" actId="208"/>
          <ac:spMkLst>
            <pc:docMk/>
            <pc:sldMk cId="376705895" sldId="318"/>
            <ac:spMk id="5" creationId="{CF0FD868-0A00-0958-9612-D576320029A2}"/>
          </ac:spMkLst>
        </pc:spChg>
        <pc:spChg chg="mod">
          <ac:chgData name="Jha, Aryan Ritwajeet" userId="2aad577e-539b-449b-83a6-8d411f484b4d" providerId="ADAL" clId="{49408841-B2F4-4D1B-91E9-399D964EDA3B}" dt="2023-06-12T02:42:12.679" v="2263" actId="208"/>
          <ac:spMkLst>
            <pc:docMk/>
            <pc:sldMk cId="376705895" sldId="318"/>
            <ac:spMk id="6" creationId="{FB333CAB-5ADD-D86F-AF45-EAB2EED3D45B}"/>
          </ac:spMkLst>
        </pc:spChg>
        <pc:spChg chg="mod">
          <ac:chgData name="Jha, Aryan Ritwajeet" userId="2aad577e-539b-449b-83a6-8d411f484b4d" providerId="ADAL" clId="{49408841-B2F4-4D1B-91E9-399D964EDA3B}" dt="2023-06-12T02:42:12.679" v="2263" actId="208"/>
          <ac:spMkLst>
            <pc:docMk/>
            <pc:sldMk cId="376705895" sldId="318"/>
            <ac:spMk id="7" creationId="{A2DED524-45D5-DC85-C0DA-028FBD970E1F}"/>
          </ac:spMkLst>
        </pc:spChg>
        <pc:cxnChg chg="del">
          <ac:chgData name="Jha, Aryan Ritwajeet" userId="2aad577e-539b-449b-83a6-8d411f484b4d" providerId="ADAL" clId="{49408841-B2F4-4D1B-91E9-399D964EDA3B}" dt="2023-06-12T01:58:33.133" v="2256" actId="478"/>
          <ac:cxnSpMkLst>
            <pc:docMk/>
            <pc:sldMk cId="376705895" sldId="318"/>
            <ac:cxnSpMk id="11" creationId="{028B3E19-B169-BEA8-941F-EF06AA784A19}"/>
          </ac:cxnSpMkLst>
        </pc:cxnChg>
      </pc:sldChg>
      <pc:sldChg chg="add del ord">
        <pc:chgData name="Jha, Aryan Ritwajeet" userId="2aad577e-539b-449b-83a6-8d411f484b4d" providerId="ADAL" clId="{49408841-B2F4-4D1B-91E9-399D964EDA3B}" dt="2023-06-12T01:56:05.158" v="2037" actId="47"/>
        <pc:sldMkLst>
          <pc:docMk/>
          <pc:sldMk cId="719614159" sldId="318"/>
        </pc:sldMkLst>
      </pc:sldChg>
      <pc:sldChg chg="addSp delSp modSp add mod">
        <pc:chgData name="Jha, Aryan Ritwajeet" userId="2aad577e-539b-449b-83a6-8d411f484b4d" providerId="ADAL" clId="{49408841-B2F4-4D1B-91E9-399D964EDA3B}" dt="2023-06-12T03:51:52.766" v="2625" actId="20577"/>
        <pc:sldMkLst>
          <pc:docMk/>
          <pc:sldMk cId="2751198561" sldId="319"/>
        </pc:sldMkLst>
        <pc:spChg chg="mod">
          <ac:chgData name="Jha, Aryan Ritwajeet" userId="2aad577e-539b-449b-83a6-8d411f484b4d" providerId="ADAL" clId="{49408841-B2F4-4D1B-91E9-399D964EDA3B}" dt="2023-06-12T03:35:09.183" v="2272" actId="1076"/>
          <ac:spMkLst>
            <pc:docMk/>
            <pc:sldMk cId="2751198561" sldId="319"/>
            <ac:spMk id="2" creationId="{45DF1785-83CB-4F7A-820B-C600AC43B067}"/>
          </ac:spMkLst>
        </pc:spChg>
        <pc:spChg chg="del">
          <ac:chgData name="Jha, Aryan Ritwajeet" userId="2aad577e-539b-449b-83a6-8d411f484b4d" providerId="ADAL" clId="{49408841-B2F4-4D1B-91E9-399D964EDA3B}" dt="2023-06-12T03:35:02.831" v="2266" actId="478"/>
          <ac:spMkLst>
            <pc:docMk/>
            <pc:sldMk cId="2751198561" sldId="319"/>
            <ac:spMk id="3" creationId="{54CE4A4E-4F0A-4A57-07B2-2D7E8CBED98A}"/>
          </ac:spMkLst>
        </pc:spChg>
        <pc:spChg chg="add mod">
          <ac:chgData name="Jha, Aryan Ritwajeet" userId="2aad577e-539b-449b-83a6-8d411f484b4d" providerId="ADAL" clId="{49408841-B2F4-4D1B-91E9-399D964EDA3B}" dt="2023-06-12T03:51:52.766" v="2625" actId="20577"/>
          <ac:spMkLst>
            <pc:docMk/>
            <pc:sldMk cId="2751198561" sldId="319"/>
            <ac:spMk id="4" creationId="{66FA94DA-B1D5-F9D7-A3D6-CD79D713F9E1}"/>
          </ac:spMkLst>
        </pc:spChg>
        <pc:spChg chg="del">
          <ac:chgData name="Jha, Aryan Ritwajeet" userId="2aad577e-539b-449b-83a6-8d411f484b4d" providerId="ADAL" clId="{49408841-B2F4-4D1B-91E9-399D964EDA3B}" dt="2023-06-12T03:35:01.991" v="2265" actId="478"/>
          <ac:spMkLst>
            <pc:docMk/>
            <pc:sldMk cId="2751198561" sldId="319"/>
            <ac:spMk id="5" creationId="{CF0FD868-0A00-0958-9612-D576320029A2}"/>
          </ac:spMkLst>
        </pc:spChg>
        <pc:spChg chg="del">
          <ac:chgData name="Jha, Aryan Ritwajeet" userId="2aad577e-539b-449b-83a6-8d411f484b4d" providerId="ADAL" clId="{49408841-B2F4-4D1B-91E9-399D964EDA3B}" dt="2023-06-12T03:35:06.991" v="2271" actId="478"/>
          <ac:spMkLst>
            <pc:docMk/>
            <pc:sldMk cId="2751198561" sldId="319"/>
            <ac:spMk id="6" creationId="{FB333CAB-5ADD-D86F-AF45-EAB2EED3D45B}"/>
          </ac:spMkLst>
        </pc:spChg>
        <pc:spChg chg="del">
          <ac:chgData name="Jha, Aryan Ritwajeet" userId="2aad577e-539b-449b-83a6-8d411f484b4d" providerId="ADAL" clId="{49408841-B2F4-4D1B-91E9-399D964EDA3B}" dt="2023-06-12T03:35:05.011" v="2269" actId="478"/>
          <ac:spMkLst>
            <pc:docMk/>
            <pc:sldMk cId="2751198561" sldId="319"/>
            <ac:spMk id="7" creationId="{A2DED524-45D5-DC85-C0DA-028FBD970E1F}"/>
          </ac:spMkLst>
        </pc:spChg>
        <pc:cxnChg chg="del mod">
          <ac:chgData name="Jha, Aryan Ritwajeet" userId="2aad577e-539b-449b-83a6-8d411f484b4d" providerId="ADAL" clId="{49408841-B2F4-4D1B-91E9-399D964EDA3B}" dt="2023-06-12T03:35:03.684" v="2268" actId="478"/>
          <ac:cxnSpMkLst>
            <pc:docMk/>
            <pc:sldMk cId="2751198561" sldId="319"/>
            <ac:cxnSpMk id="9" creationId="{09E2C2EA-CA0F-7418-6264-E0C918F10F77}"/>
          </ac:cxnSpMkLst>
        </pc:cxnChg>
        <pc:cxnChg chg="del">
          <ac:chgData name="Jha, Aryan Ritwajeet" userId="2aad577e-539b-449b-83a6-8d411f484b4d" providerId="ADAL" clId="{49408841-B2F4-4D1B-91E9-399D964EDA3B}" dt="2023-06-12T03:35:06.006" v="2270" actId="478"/>
          <ac:cxnSpMkLst>
            <pc:docMk/>
            <pc:sldMk cId="2751198561" sldId="319"/>
            <ac:cxnSpMk id="13" creationId="{DE6DC399-63BA-2B63-5D63-22924541F2D2}"/>
          </ac:cxnSpMkLst>
        </pc:cxnChg>
      </pc:sldChg>
      <pc:sldChg chg="addSp delSp modSp add mod">
        <pc:chgData name="Jha, Aryan Ritwajeet" userId="2aad577e-539b-449b-83a6-8d411f484b4d" providerId="ADAL" clId="{49408841-B2F4-4D1B-91E9-399D964EDA3B}" dt="2023-06-21T18:06:04.574" v="3477" actId="478"/>
        <pc:sldMkLst>
          <pc:docMk/>
          <pc:sldMk cId="1173539549" sldId="320"/>
        </pc:sldMkLst>
        <pc:spChg chg="add mod">
          <ac:chgData name="Jha, Aryan Ritwajeet" userId="2aad577e-539b-449b-83a6-8d411f484b4d" providerId="ADAL" clId="{49408841-B2F4-4D1B-91E9-399D964EDA3B}" dt="2023-06-21T17:58:35.624" v="2905" actId="1076"/>
          <ac:spMkLst>
            <pc:docMk/>
            <pc:sldMk cId="1173539549" sldId="320"/>
            <ac:spMk id="3" creationId="{F7BA4EC8-190C-68CD-20E5-6E905AAE5162}"/>
          </ac:spMkLst>
        </pc:spChg>
        <pc:spChg chg="mod">
          <ac:chgData name="Jha, Aryan Ritwajeet" userId="2aad577e-539b-449b-83a6-8d411f484b4d" providerId="ADAL" clId="{49408841-B2F4-4D1B-91E9-399D964EDA3B}" dt="2023-06-21T17:56:02.131" v="2660" actId="20577"/>
          <ac:spMkLst>
            <pc:docMk/>
            <pc:sldMk cId="1173539549" sldId="320"/>
            <ac:spMk id="4" creationId="{66FA94DA-B1D5-F9D7-A3D6-CD79D713F9E1}"/>
          </ac:spMkLst>
        </pc:spChg>
        <pc:spChg chg="add del mod">
          <ac:chgData name="Jha, Aryan Ritwajeet" userId="2aad577e-539b-449b-83a6-8d411f484b4d" providerId="ADAL" clId="{49408841-B2F4-4D1B-91E9-399D964EDA3B}" dt="2023-06-21T18:06:04.574" v="3477" actId="478"/>
          <ac:spMkLst>
            <pc:docMk/>
            <pc:sldMk cId="1173539549" sldId="320"/>
            <ac:spMk id="5" creationId="{6037C233-0EA0-5A83-D22D-15C9C8DA32E4}"/>
          </ac:spMkLst>
        </pc:spChg>
        <pc:picChg chg="add mod">
          <ac:chgData name="Jha, Aryan Ritwajeet" userId="2aad577e-539b-449b-83a6-8d411f484b4d" providerId="ADAL" clId="{49408841-B2F4-4D1B-91E9-399D964EDA3B}" dt="2023-06-21T17:58:59.134" v="2911" actId="208"/>
          <ac:picMkLst>
            <pc:docMk/>
            <pc:sldMk cId="1173539549" sldId="320"/>
            <ac:picMk id="7" creationId="{1036E9A6-CA8D-6C2A-226E-22E5B89FA39C}"/>
          </ac:picMkLst>
        </pc:picChg>
      </pc:sldChg>
      <pc:sldChg chg="delSp modSp add mod">
        <pc:chgData name="Jha, Aryan Ritwajeet" userId="2aad577e-539b-449b-83a6-8d411f484b4d" providerId="ADAL" clId="{49408841-B2F4-4D1B-91E9-399D964EDA3B}" dt="2023-06-21T18:07:02.638" v="3610" actId="20577"/>
        <pc:sldMkLst>
          <pc:docMk/>
          <pc:sldMk cId="558340037" sldId="321"/>
        </pc:sldMkLst>
        <pc:spChg chg="mod">
          <ac:chgData name="Jha, Aryan Ritwajeet" userId="2aad577e-539b-449b-83a6-8d411f484b4d" providerId="ADAL" clId="{49408841-B2F4-4D1B-91E9-399D964EDA3B}" dt="2023-06-21T18:05:52.417" v="3473" actId="1582"/>
          <ac:spMkLst>
            <pc:docMk/>
            <pc:sldMk cId="558340037" sldId="321"/>
            <ac:spMk id="2" creationId="{45DF1785-83CB-4F7A-820B-C600AC43B067}"/>
          </ac:spMkLst>
        </pc:spChg>
        <pc:spChg chg="del">
          <ac:chgData name="Jha, Aryan Ritwajeet" userId="2aad577e-539b-449b-83a6-8d411f484b4d" providerId="ADAL" clId="{49408841-B2F4-4D1B-91E9-399D964EDA3B}" dt="2023-06-21T18:05:25.453" v="3459" actId="478"/>
          <ac:spMkLst>
            <pc:docMk/>
            <pc:sldMk cId="558340037" sldId="321"/>
            <ac:spMk id="3" creationId="{F7BA4EC8-190C-68CD-20E5-6E905AAE5162}"/>
          </ac:spMkLst>
        </pc:spChg>
        <pc:spChg chg="mod">
          <ac:chgData name="Jha, Aryan Ritwajeet" userId="2aad577e-539b-449b-83a6-8d411f484b4d" providerId="ADAL" clId="{49408841-B2F4-4D1B-91E9-399D964EDA3B}" dt="2023-06-21T18:05:57.370" v="3474" actId="1076"/>
          <ac:spMkLst>
            <pc:docMk/>
            <pc:sldMk cId="558340037" sldId="321"/>
            <ac:spMk id="4" creationId="{66FA94DA-B1D5-F9D7-A3D6-CD79D713F9E1}"/>
          </ac:spMkLst>
        </pc:spChg>
        <pc:spChg chg="mod">
          <ac:chgData name="Jha, Aryan Ritwajeet" userId="2aad577e-539b-449b-83a6-8d411f484b4d" providerId="ADAL" clId="{49408841-B2F4-4D1B-91E9-399D964EDA3B}" dt="2023-06-21T18:07:02.638" v="3610" actId="20577"/>
          <ac:spMkLst>
            <pc:docMk/>
            <pc:sldMk cId="558340037" sldId="321"/>
            <ac:spMk id="5" creationId="{6037C233-0EA0-5A83-D22D-15C9C8DA32E4}"/>
          </ac:spMkLst>
        </pc:spChg>
        <pc:picChg chg="mod">
          <ac:chgData name="Jha, Aryan Ritwajeet" userId="2aad577e-539b-449b-83a6-8d411f484b4d" providerId="ADAL" clId="{49408841-B2F4-4D1B-91E9-399D964EDA3B}" dt="2023-06-21T18:05:58.702" v="3475" actId="1076"/>
          <ac:picMkLst>
            <pc:docMk/>
            <pc:sldMk cId="558340037" sldId="321"/>
            <ac:picMk id="7" creationId="{1036E9A6-CA8D-6C2A-226E-22E5B89FA39C}"/>
          </ac:picMkLst>
        </pc:picChg>
      </pc:sldChg>
      <pc:sldChg chg="addSp delSp modSp add mod">
        <pc:chgData name="Jha, Aryan Ritwajeet" userId="2aad577e-539b-449b-83a6-8d411f484b4d" providerId="ADAL" clId="{49408841-B2F4-4D1B-91E9-399D964EDA3B}" dt="2023-06-21T19:23:37.213" v="3768" actId="207"/>
        <pc:sldMkLst>
          <pc:docMk/>
          <pc:sldMk cId="3070427713" sldId="322"/>
        </pc:sldMkLst>
        <pc:spChg chg="del">
          <ac:chgData name="Jha, Aryan Ritwajeet" userId="2aad577e-539b-449b-83a6-8d411f484b4d" providerId="ADAL" clId="{49408841-B2F4-4D1B-91E9-399D964EDA3B}" dt="2023-06-21T18:08:08.143" v="3612" actId="478"/>
          <ac:spMkLst>
            <pc:docMk/>
            <pc:sldMk cId="3070427713" sldId="322"/>
            <ac:spMk id="5" creationId="{6037C233-0EA0-5A83-D22D-15C9C8DA32E4}"/>
          </ac:spMkLst>
        </pc:spChg>
        <pc:spChg chg="add mod">
          <ac:chgData name="Jha, Aryan Ritwajeet" userId="2aad577e-539b-449b-83a6-8d411f484b4d" providerId="ADAL" clId="{49408841-B2F4-4D1B-91E9-399D964EDA3B}" dt="2023-06-21T19:23:37.213" v="3768" actId="207"/>
          <ac:spMkLst>
            <pc:docMk/>
            <pc:sldMk cId="3070427713" sldId="322"/>
            <ac:spMk id="13" creationId="{F072F859-0B1C-A39C-1C2E-095A5562AFCB}"/>
          </ac:spMkLst>
        </pc:spChg>
        <pc:grpChg chg="add mod">
          <ac:chgData name="Jha, Aryan Ritwajeet" userId="2aad577e-539b-449b-83a6-8d411f484b4d" providerId="ADAL" clId="{49408841-B2F4-4D1B-91E9-399D964EDA3B}" dt="2023-06-21T18:09:35.696" v="3635" actId="1076"/>
          <ac:grpSpMkLst>
            <pc:docMk/>
            <pc:sldMk cId="3070427713" sldId="322"/>
            <ac:grpSpMk id="12" creationId="{B4AB40D6-6F63-A633-01A7-A85C59703FAB}"/>
          </ac:grpSpMkLst>
        </pc:grpChg>
        <pc:picChg chg="add mod">
          <ac:chgData name="Jha, Aryan Ritwajeet" userId="2aad577e-539b-449b-83a6-8d411f484b4d" providerId="ADAL" clId="{49408841-B2F4-4D1B-91E9-399D964EDA3B}" dt="2023-06-21T18:08:21.429" v="3619" actId="208"/>
          <ac:picMkLst>
            <pc:docMk/>
            <pc:sldMk cId="3070427713" sldId="322"/>
            <ac:picMk id="6" creationId="{11FF624E-02DC-2632-3766-BEA734F66F1A}"/>
          </ac:picMkLst>
        </pc:picChg>
        <pc:picChg chg="mod">
          <ac:chgData name="Jha, Aryan Ritwajeet" userId="2aad577e-539b-449b-83a6-8d411f484b4d" providerId="ADAL" clId="{49408841-B2F4-4D1B-91E9-399D964EDA3B}" dt="2023-06-21T19:21:38.858" v="3718" actId="1076"/>
          <ac:picMkLst>
            <pc:docMk/>
            <pc:sldMk cId="3070427713" sldId="322"/>
            <ac:picMk id="7" creationId="{1036E9A6-CA8D-6C2A-226E-22E5B89FA39C}"/>
          </ac:picMkLst>
        </pc:picChg>
        <pc:picChg chg="add mod">
          <ac:chgData name="Jha, Aryan Ritwajeet" userId="2aad577e-539b-449b-83a6-8d411f484b4d" providerId="ADAL" clId="{49408841-B2F4-4D1B-91E9-399D964EDA3B}" dt="2023-06-21T18:09:27.077" v="3633" actId="208"/>
          <ac:picMkLst>
            <pc:docMk/>
            <pc:sldMk cId="3070427713" sldId="322"/>
            <ac:picMk id="9" creationId="{4C13106A-AC0F-FA98-1604-1F18722D26EB}"/>
          </ac:picMkLst>
        </pc:picChg>
        <pc:picChg chg="add mod">
          <ac:chgData name="Jha, Aryan Ritwajeet" userId="2aad577e-539b-449b-83a6-8d411f484b4d" providerId="ADAL" clId="{49408841-B2F4-4D1B-91E9-399D964EDA3B}" dt="2023-06-21T18:09:27.077" v="3633" actId="208"/>
          <ac:picMkLst>
            <pc:docMk/>
            <pc:sldMk cId="3070427713" sldId="322"/>
            <ac:picMk id="11" creationId="{B7E2BB84-1FA3-A701-0D01-167A01031F3A}"/>
          </ac:picMkLst>
        </pc:picChg>
        <pc:cxnChg chg="add mod">
          <ac:chgData name="Jha, Aryan Ritwajeet" userId="2aad577e-539b-449b-83a6-8d411f484b4d" providerId="ADAL" clId="{49408841-B2F4-4D1B-91E9-399D964EDA3B}" dt="2023-06-21T19:22:38.616" v="3723" actId="1582"/>
          <ac:cxnSpMkLst>
            <pc:docMk/>
            <pc:sldMk cId="3070427713" sldId="322"/>
            <ac:cxnSpMk id="5" creationId="{79F0CAD6-B19F-7374-4D83-07B2195D53FF}"/>
          </ac:cxnSpMkLst>
        </pc:cxnChg>
        <pc:cxnChg chg="add mod">
          <ac:chgData name="Jha, Aryan Ritwajeet" userId="2aad577e-539b-449b-83a6-8d411f484b4d" providerId="ADAL" clId="{49408841-B2F4-4D1B-91E9-399D964EDA3B}" dt="2023-06-21T19:22:38.616" v="3723" actId="1582"/>
          <ac:cxnSpMkLst>
            <pc:docMk/>
            <pc:sldMk cId="3070427713" sldId="322"/>
            <ac:cxnSpMk id="10" creationId="{8DD44AAD-F559-5A5C-4EBE-3A6A65D8BC3C}"/>
          </ac:cxnSpMkLst>
        </pc:cxnChg>
      </pc:sldChg>
      <pc:sldChg chg="addSp delSp modSp add mod">
        <pc:chgData name="Jha, Aryan Ritwajeet" userId="2aad577e-539b-449b-83a6-8d411f484b4d" providerId="ADAL" clId="{49408841-B2F4-4D1B-91E9-399D964EDA3B}" dt="2023-06-21T20:23:49.195" v="5180" actId="20577"/>
        <pc:sldMkLst>
          <pc:docMk/>
          <pc:sldMk cId="3581743487" sldId="323"/>
        </pc:sldMkLst>
        <pc:spChg chg="mod">
          <ac:chgData name="Jha, Aryan Ritwajeet" userId="2aad577e-539b-449b-83a6-8d411f484b4d" providerId="ADAL" clId="{49408841-B2F4-4D1B-91E9-399D964EDA3B}" dt="2023-06-21T20:23:49.195" v="5180" actId="20577"/>
          <ac:spMkLst>
            <pc:docMk/>
            <pc:sldMk cId="3581743487" sldId="323"/>
            <ac:spMk id="4" creationId="{66FA94DA-B1D5-F9D7-A3D6-CD79D713F9E1}"/>
          </ac:spMkLst>
        </pc:spChg>
        <pc:spChg chg="mod">
          <ac:chgData name="Jha, Aryan Ritwajeet" userId="2aad577e-539b-449b-83a6-8d411f484b4d" providerId="ADAL" clId="{49408841-B2F4-4D1B-91E9-399D964EDA3B}" dt="2023-06-21T20:10:50.782" v="5143" actId="20577"/>
          <ac:spMkLst>
            <pc:docMk/>
            <pc:sldMk cId="3581743487" sldId="323"/>
            <ac:spMk id="13" creationId="{F072F859-0B1C-A39C-1C2E-095A5562AFCB}"/>
          </ac:spMkLst>
        </pc:spChg>
        <pc:grpChg chg="del">
          <ac:chgData name="Jha, Aryan Ritwajeet" userId="2aad577e-539b-449b-83a6-8d411f484b4d" providerId="ADAL" clId="{49408841-B2F4-4D1B-91E9-399D964EDA3B}" dt="2023-06-21T20:06:54.539" v="4699" actId="478"/>
          <ac:grpSpMkLst>
            <pc:docMk/>
            <pc:sldMk cId="3581743487" sldId="323"/>
            <ac:grpSpMk id="12" creationId="{B4AB40D6-6F63-A633-01A7-A85C59703FAB}"/>
          </ac:grpSpMkLst>
        </pc:grpChg>
        <pc:grpChg chg="add mod">
          <ac:chgData name="Jha, Aryan Ritwajeet" userId="2aad577e-539b-449b-83a6-8d411f484b4d" providerId="ADAL" clId="{49408841-B2F4-4D1B-91E9-399D964EDA3B}" dt="2023-06-21T20:22:59.539" v="5166" actId="164"/>
          <ac:grpSpMkLst>
            <pc:docMk/>
            <pc:sldMk cId="3581743487" sldId="323"/>
            <ac:grpSpMk id="20" creationId="{314A5FAE-F7CA-9678-D67D-1EB5B0F3840D}"/>
          </ac:grpSpMkLst>
        </pc:grpChg>
        <pc:picChg chg="del">
          <ac:chgData name="Jha, Aryan Ritwajeet" userId="2aad577e-539b-449b-83a6-8d411f484b4d" providerId="ADAL" clId="{49408841-B2F4-4D1B-91E9-399D964EDA3B}" dt="2023-06-21T20:06:54.082" v="4698" actId="478"/>
          <ac:picMkLst>
            <pc:docMk/>
            <pc:sldMk cId="3581743487" sldId="323"/>
            <ac:picMk id="6" creationId="{11FF624E-02DC-2632-3766-BEA734F66F1A}"/>
          </ac:picMkLst>
        </pc:picChg>
        <pc:picChg chg="del mod">
          <ac:chgData name="Jha, Aryan Ritwajeet" userId="2aad577e-539b-449b-83a6-8d411f484b4d" providerId="ADAL" clId="{49408841-B2F4-4D1B-91E9-399D964EDA3B}" dt="2023-06-21T20:07:02.640" v="4703" actId="478"/>
          <ac:picMkLst>
            <pc:docMk/>
            <pc:sldMk cId="3581743487" sldId="323"/>
            <ac:picMk id="7" creationId="{1036E9A6-CA8D-6C2A-226E-22E5B89FA39C}"/>
          </ac:picMkLst>
        </pc:picChg>
        <pc:picChg chg="add mod">
          <ac:chgData name="Jha, Aryan Ritwajeet" userId="2aad577e-539b-449b-83a6-8d411f484b4d" providerId="ADAL" clId="{49408841-B2F4-4D1B-91E9-399D964EDA3B}" dt="2023-06-21T20:08:49.098" v="4944" actId="208"/>
          <ac:picMkLst>
            <pc:docMk/>
            <pc:sldMk cId="3581743487" sldId="323"/>
            <ac:picMk id="8" creationId="{B5439B0E-F261-858C-AD4F-97062630B3EA}"/>
          </ac:picMkLst>
        </pc:picChg>
        <pc:picChg chg="add mod">
          <ac:chgData name="Jha, Aryan Ritwajeet" userId="2aad577e-539b-449b-83a6-8d411f484b4d" providerId="ADAL" clId="{49408841-B2F4-4D1B-91E9-399D964EDA3B}" dt="2023-06-21T20:23:01.077" v="5167" actId="208"/>
          <ac:picMkLst>
            <pc:docMk/>
            <pc:sldMk cId="3581743487" sldId="323"/>
            <ac:picMk id="15" creationId="{02DC926A-3E91-7D60-B279-C989BD32FF66}"/>
          </ac:picMkLst>
        </pc:picChg>
        <pc:picChg chg="add mod">
          <ac:chgData name="Jha, Aryan Ritwajeet" userId="2aad577e-539b-449b-83a6-8d411f484b4d" providerId="ADAL" clId="{49408841-B2F4-4D1B-91E9-399D964EDA3B}" dt="2023-06-21T20:23:01.077" v="5167" actId="208"/>
          <ac:picMkLst>
            <pc:docMk/>
            <pc:sldMk cId="3581743487" sldId="323"/>
            <ac:picMk id="17" creationId="{AFFBD95D-3319-E142-62A9-436B971625E8}"/>
          </ac:picMkLst>
        </pc:picChg>
        <pc:picChg chg="add mod">
          <ac:chgData name="Jha, Aryan Ritwajeet" userId="2aad577e-539b-449b-83a6-8d411f484b4d" providerId="ADAL" clId="{49408841-B2F4-4D1B-91E9-399D964EDA3B}" dt="2023-06-21T20:23:01.077" v="5167" actId="208"/>
          <ac:picMkLst>
            <pc:docMk/>
            <pc:sldMk cId="3581743487" sldId="323"/>
            <ac:picMk id="19" creationId="{58B91A39-DF51-4200-C237-2BFBA4F0A47B}"/>
          </ac:picMkLst>
        </pc:picChg>
        <pc:cxnChg chg="del">
          <ac:chgData name="Jha, Aryan Ritwajeet" userId="2aad577e-539b-449b-83a6-8d411f484b4d" providerId="ADAL" clId="{49408841-B2F4-4D1B-91E9-399D964EDA3B}" dt="2023-06-21T20:06:57.489" v="4701" actId="478"/>
          <ac:cxnSpMkLst>
            <pc:docMk/>
            <pc:sldMk cId="3581743487" sldId="323"/>
            <ac:cxnSpMk id="5" creationId="{79F0CAD6-B19F-7374-4D83-07B2195D53FF}"/>
          </ac:cxnSpMkLst>
        </pc:cxnChg>
        <pc:cxnChg chg="del">
          <ac:chgData name="Jha, Aryan Ritwajeet" userId="2aad577e-539b-449b-83a6-8d411f484b4d" providerId="ADAL" clId="{49408841-B2F4-4D1B-91E9-399D964EDA3B}" dt="2023-06-21T20:06:56.428" v="4700" actId="478"/>
          <ac:cxnSpMkLst>
            <pc:docMk/>
            <pc:sldMk cId="3581743487" sldId="323"/>
            <ac:cxnSpMk id="10" creationId="{8DD44AAD-F559-5A5C-4EBE-3A6A65D8BC3C}"/>
          </ac:cxnSpMkLst>
        </pc:cxnChg>
      </pc:sldChg>
      <pc:sldChg chg="addSp delSp modSp add mod">
        <pc:chgData name="Jha, Aryan Ritwajeet" userId="2aad577e-539b-449b-83a6-8d411f484b4d" providerId="ADAL" clId="{49408841-B2F4-4D1B-91E9-399D964EDA3B}" dt="2023-06-21T19:47:42.978" v="4391" actId="20577"/>
        <pc:sldMkLst>
          <pc:docMk/>
          <pc:sldMk cId="850811810" sldId="324"/>
        </pc:sldMkLst>
        <pc:spChg chg="mod">
          <ac:chgData name="Jha, Aryan Ritwajeet" userId="2aad577e-539b-449b-83a6-8d411f484b4d" providerId="ADAL" clId="{49408841-B2F4-4D1B-91E9-399D964EDA3B}" dt="2023-06-21T19:36:53.437" v="3812" actId="20577"/>
          <ac:spMkLst>
            <pc:docMk/>
            <pc:sldMk cId="850811810" sldId="324"/>
            <ac:spMk id="4" creationId="{66FA94DA-B1D5-F9D7-A3D6-CD79D713F9E1}"/>
          </ac:spMkLst>
        </pc:spChg>
        <pc:spChg chg="mod">
          <ac:chgData name="Jha, Aryan Ritwajeet" userId="2aad577e-539b-449b-83a6-8d411f484b4d" providerId="ADAL" clId="{49408841-B2F4-4D1B-91E9-399D964EDA3B}" dt="2023-06-21T19:47:42.978" v="4391" actId="20577"/>
          <ac:spMkLst>
            <pc:docMk/>
            <pc:sldMk cId="850811810" sldId="324"/>
            <ac:spMk id="13" creationId="{F072F859-0B1C-A39C-1C2E-095A5562AFCB}"/>
          </ac:spMkLst>
        </pc:spChg>
        <pc:grpChg chg="del">
          <ac:chgData name="Jha, Aryan Ritwajeet" userId="2aad577e-539b-449b-83a6-8d411f484b4d" providerId="ADAL" clId="{49408841-B2F4-4D1B-91E9-399D964EDA3B}" dt="2023-06-21T19:35:15.767" v="3772" actId="478"/>
          <ac:grpSpMkLst>
            <pc:docMk/>
            <pc:sldMk cId="850811810" sldId="324"/>
            <ac:grpSpMk id="12" creationId="{B4AB40D6-6F63-A633-01A7-A85C59703FAB}"/>
          </ac:grpSpMkLst>
        </pc:grpChg>
        <pc:picChg chg="del">
          <ac:chgData name="Jha, Aryan Ritwajeet" userId="2aad577e-539b-449b-83a6-8d411f484b4d" providerId="ADAL" clId="{49408841-B2F4-4D1B-91E9-399D964EDA3B}" dt="2023-06-21T19:35:15.387" v="3771" actId="478"/>
          <ac:picMkLst>
            <pc:docMk/>
            <pc:sldMk cId="850811810" sldId="324"/>
            <ac:picMk id="6" creationId="{11FF624E-02DC-2632-3766-BEA734F66F1A}"/>
          </ac:picMkLst>
        </pc:picChg>
        <pc:picChg chg="del">
          <ac:chgData name="Jha, Aryan Ritwajeet" userId="2aad577e-539b-449b-83a6-8d411f484b4d" providerId="ADAL" clId="{49408841-B2F4-4D1B-91E9-399D964EDA3B}" dt="2023-06-21T19:35:16.267" v="3773" actId="478"/>
          <ac:picMkLst>
            <pc:docMk/>
            <pc:sldMk cId="850811810" sldId="324"/>
            <ac:picMk id="7" creationId="{1036E9A6-CA8D-6C2A-226E-22E5B89FA39C}"/>
          </ac:picMkLst>
        </pc:picChg>
        <pc:picChg chg="add mod">
          <ac:chgData name="Jha, Aryan Ritwajeet" userId="2aad577e-539b-449b-83a6-8d411f484b4d" providerId="ADAL" clId="{49408841-B2F4-4D1B-91E9-399D964EDA3B}" dt="2023-06-21T19:39:45.507" v="3868" actId="208"/>
          <ac:picMkLst>
            <pc:docMk/>
            <pc:sldMk cId="850811810" sldId="324"/>
            <ac:picMk id="8" creationId="{40DB476D-DC55-EE2A-A85E-3E8F3CA72567}"/>
          </ac:picMkLst>
        </pc:picChg>
        <pc:cxnChg chg="del">
          <ac:chgData name="Jha, Aryan Ritwajeet" userId="2aad577e-539b-449b-83a6-8d411f484b4d" providerId="ADAL" clId="{49408841-B2F4-4D1B-91E9-399D964EDA3B}" dt="2023-06-21T19:35:20.517" v="3774" actId="478"/>
          <ac:cxnSpMkLst>
            <pc:docMk/>
            <pc:sldMk cId="850811810" sldId="324"/>
            <ac:cxnSpMk id="5" creationId="{79F0CAD6-B19F-7374-4D83-07B2195D53FF}"/>
          </ac:cxnSpMkLst>
        </pc:cxnChg>
        <pc:cxnChg chg="del">
          <ac:chgData name="Jha, Aryan Ritwajeet" userId="2aad577e-539b-449b-83a6-8d411f484b4d" providerId="ADAL" clId="{49408841-B2F4-4D1B-91E9-399D964EDA3B}" dt="2023-06-21T19:35:21.087" v="3775" actId="478"/>
          <ac:cxnSpMkLst>
            <pc:docMk/>
            <pc:sldMk cId="850811810" sldId="324"/>
            <ac:cxnSpMk id="10" creationId="{8DD44AAD-F559-5A5C-4EBE-3A6A65D8BC3C}"/>
          </ac:cxnSpMkLst>
        </pc:cxnChg>
      </pc:sldChg>
      <pc:sldChg chg="addSp delSp modSp add mod ord">
        <pc:chgData name="Jha, Aryan Ritwajeet" userId="2aad577e-539b-449b-83a6-8d411f484b4d" providerId="ADAL" clId="{49408841-B2F4-4D1B-91E9-399D964EDA3B}" dt="2023-06-21T19:56:45.368" v="4696" actId="1076"/>
        <pc:sldMkLst>
          <pc:docMk/>
          <pc:sldMk cId="1398360404" sldId="325"/>
        </pc:sldMkLst>
        <pc:spChg chg="mod">
          <ac:chgData name="Jha, Aryan Ritwajeet" userId="2aad577e-539b-449b-83a6-8d411f484b4d" providerId="ADAL" clId="{49408841-B2F4-4D1B-91E9-399D964EDA3B}" dt="2023-06-21T19:48:49.917" v="4448" actId="20577"/>
          <ac:spMkLst>
            <pc:docMk/>
            <pc:sldMk cId="1398360404" sldId="325"/>
            <ac:spMk id="4" creationId="{66FA94DA-B1D5-F9D7-A3D6-CD79D713F9E1}"/>
          </ac:spMkLst>
        </pc:spChg>
        <pc:spChg chg="mod">
          <ac:chgData name="Jha, Aryan Ritwajeet" userId="2aad577e-539b-449b-83a6-8d411f484b4d" providerId="ADAL" clId="{49408841-B2F4-4D1B-91E9-399D964EDA3B}" dt="2023-06-21T19:56:45.368" v="4696" actId="1076"/>
          <ac:spMkLst>
            <pc:docMk/>
            <pc:sldMk cId="1398360404" sldId="325"/>
            <ac:spMk id="13" creationId="{F072F859-0B1C-A39C-1C2E-095A5562AFCB}"/>
          </ac:spMkLst>
        </pc:spChg>
        <pc:grpChg chg="add mod">
          <ac:chgData name="Jha, Aryan Ritwajeet" userId="2aad577e-539b-449b-83a6-8d411f484b4d" providerId="ADAL" clId="{49408841-B2F4-4D1B-91E9-399D964EDA3B}" dt="2023-06-21T19:55:45.418" v="4554" actId="164"/>
          <ac:grpSpMkLst>
            <pc:docMk/>
            <pc:sldMk cId="1398360404" sldId="325"/>
            <ac:grpSpMk id="11" creationId="{4A02DD74-9A39-67B5-A9F2-BE070B33A6F8}"/>
          </ac:grpSpMkLst>
        </pc:grpChg>
        <pc:picChg chg="add mod">
          <ac:chgData name="Jha, Aryan Ritwajeet" userId="2aad577e-539b-449b-83a6-8d411f484b4d" providerId="ADAL" clId="{49408841-B2F4-4D1B-91E9-399D964EDA3B}" dt="2023-06-21T19:55:47.208" v="4555" actId="208"/>
          <ac:picMkLst>
            <pc:docMk/>
            <pc:sldMk cId="1398360404" sldId="325"/>
            <ac:picMk id="5" creationId="{C96888BF-A378-1823-9F9C-DBF31E5D5E98}"/>
          </ac:picMkLst>
        </pc:picChg>
        <pc:picChg chg="add mod">
          <ac:chgData name="Jha, Aryan Ritwajeet" userId="2aad577e-539b-449b-83a6-8d411f484b4d" providerId="ADAL" clId="{49408841-B2F4-4D1B-91E9-399D964EDA3B}" dt="2023-06-21T19:55:47.208" v="4555" actId="208"/>
          <ac:picMkLst>
            <pc:docMk/>
            <pc:sldMk cId="1398360404" sldId="325"/>
            <ac:picMk id="7" creationId="{E1894638-F545-4017-1645-5E2E210E696A}"/>
          </ac:picMkLst>
        </pc:picChg>
        <pc:picChg chg="del">
          <ac:chgData name="Jha, Aryan Ritwajeet" userId="2aad577e-539b-449b-83a6-8d411f484b4d" providerId="ADAL" clId="{49408841-B2F4-4D1B-91E9-399D964EDA3B}" dt="2023-06-21T19:48:54.968" v="4449" actId="478"/>
          <ac:picMkLst>
            <pc:docMk/>
            <pc:sldMk cId="1398360404" sldId="325"/>
            <ac:picMk id="8" creationId="{40DB476D-DC55-EE2A-A85E-3E8F3CA72567}"/>
          </ac:picMkLst>
        </pc:picChg>
        <pc:picChg chg="add mod">
          <ac:chgData name="Jha, Aryan Ritwajeet" userId="2aad577e-539b-449b-83a6-8d411f484b4d" providerId="ADAL" clId="{49408841-B2F4-4D1B-91E9-399D964EDA3B}" dt="2023-06-21T19:55:49.208" v="4556" actId="208"/>
          <ac:picMkLst>
            <pc:docMk/>
            <pc:sldMk cId="1398360404" sldId="325"/>
            <ac:picMk id="10" creationId="{A4CC240E-9085-8316-F5CC-D76B0BBC9865}"/>
          </ac:picMkLst>
        </pc:picChg>
      </pc:sldChg>
      <pc:sldChg chg="addSp delSp modSp add mod ord">
        <pc:chgData name="Jha, Aryan Ritwajeet" userId="2aad577e-539b-449b-83a6-8d411f484b4d" providerId="ADAL" clId="{49408841-B2F4-4D1B-91E9-399D964EDA3B}" dt="2023-06-21T19:59:25.358" v="4697" actId="208"/>
        <pc:sldMkLst>
          <pc:docMk/>
          <pc:sldMk cId="3867357448" sldId="326"/>
        </pc:sldMkLst>
        <pc:spChg chg="mod">
          <ac:chgData name="Jha, Aryan Ritwajeet" userId="2aad577e-539b-449b-83a6-8d411f484b4d" providerId="ADAL" clId="{49408841-B2F4-4D1B-91E9-399D964EDA3B}" dt="2023-06-21T19:52:31.518" v="4548" actId="14100"/>
          <ac:spMkLst>
            <pc:docMk/>
            <pc:sldMk cId="3867357448" sldId="326"/>
            <ac:spMk id="13" creationId="{F072F859-0B1C-A39C-1C2E-095A5562AFCB}"/>
          </ac:spMkLst>
        </pc:spChg>
        <pc:picChg chg="del">
          <ac:chgData name="Jha, Aryan Ritwajeet" userId="2aad577e-539b-449b-83a6-8d411f484b4d" providerId="ADAL" clId="{49408841-B2F4-4D1B-91E9-399D964EDA3B}" dt="2023-06-21T19:50:21.831" v="4470" actId="478"/>
          <ac:picMkLst>
            <pc:docMk/>
            <pc:sldMk cId="3867357448" sldId="326"/>
            <ac:picMk id="5" creationId="{C96888BF-A378-1823-9F9C-DBF31E5D5E98}"/>
          </ac:picMkLst>
        </pc:picChg>
        <pc:picChg chg="add mod">
          <ac:chgData name="Jha, Aryan Ritwajeet" userId="2aad577e-539b-449b-83a6-8d411f484b4d" providerId="ADAL" clId="{49408841-B2F4-4D1B-91E9-399D964EDA3B}" dt="2023-06-21T19:59:25.358" v="4697" actId="208"/>
          <ac:picMkLst>
            <pc:docMk/>
            <pc:sldMk cId="3867357448" sldId="326"/>
            <ac:picMk id="6" creationId="{9817959A-7548-B075-4020-AD0618B5DD42}"/>
          </ac:picMkLst>
        </pc:picChg>
        <pc:picChg chg="del">
          <ac:chgData name="Jha, Aryan Ritwajeet" userId="2aad577e-539b-449b-83a6-8d411f484b4d" providerId="ADAL" clId="{49408841-B2F4-4D1B-91E9-399D964EDA3B}" dt="2023-06-21T19:50:22.273" v="4471" actId="478"/>
          <ac:picMkLst>
            <pc:docMk/>
            <pc:sldMk cId="3867357448" sldId="326"/>
            <ac:picMk id="7" creationId="{E1894638-F545-4017-1645-5E2E210E696A}"/>
          </ac:picMkLst>
        </pc:picChg>
      </pc:sldChg>
      <pc:sldChg chg="delSp modSp add mod">
        <pc:chgData name="Jha, Aryan Ritwajeet" userId="2aad577e-539b-449b-83a6-8d411f484b4d" providerId="ADAL" clId="{49408841-B2F4-4D1B-91E9-399D964EDA3B}" dt="2023-06-21T20:42:39.445" v="6356" actId="20577"/>
        <pc:sldMkLst>
          <pc:docMk/>
          <pc:sldMk cId="3608727776" sldId="327"/>
        </pc:sldMkLst>
        <pc:spChg chg="mod">
          <ac:chgData name="Jha, Aryan Ritwajeet" userId="2aad577e-539b-449b-83a6-8d411f484b4d" providerId="ADAL" clId="{49408841-B2F4-4D1B-91E9-399D964EDA3B}" dt="2023-06-21T20:42:39.445" v="6356" actId="20577"/>
          <ac:spMkLst>
            <pc:docMk/>
            <pc:sldMk cId="3608727776" sldId="327"/>
            <ac:spMk id="4" creationId="{66FA94DA-B1D5-F9D7-A3D6-CD79D713F9E1}"/>
          </ac:spMkLst>
        </pc:spChg>
        <pc:spChg chg="mod">
          <ac:chgData name="Jha, Aryan Ritwajeet" userId="2aad577e-539b-449b-83a6-8d411f484b4d" providerId="ADAL" clId="{49408841-B2F4-4D1B-91E9-399D964EDA3B}" dt="2023-06-21T20:35:32.445" v="5820" actId="1076"/>
          <ac:spMkLst>
            <pc:docMk/>
            <pc:sldMk cId="3608727776" sldId="327"/>
            <ac:spMk id="13" creationId="{F072F859-0B1C-A39C-1C2E-095A5562AFCB}"/>
          </ac:spMkLst>
        </pc:spChg>
        <pc:grpChg chg="mod">
          <ac:chgData name="Jha, Aryan Ritwajeet" userId="2aad577e-539b-449b-83a6-8d411f484b4d" providerId="ADAL" clId="{49408841-B2F4-4D1B-91E9-399D964EDA3B}" dt="2023-06-21T20:24:07.939" v="5183" actId="1076"/>
          <ac:grpSpMkLst>
            <pc:docMk/>
            <pc:sldMk cId="3608727776" sldId="327"/>
            <ac:grpSpMk id="20" creationId="{314A5FAE-F7CA-9678-D67D-1EB5B0F3840D}"/>
          </ac:grpSpMkLst>
        </pc:grpChg>
        <pc:picChg chg="del">
          <ac:chgData name="Jha, Aryan Ritwajeet" userId="2aad577e-539b-449b-83a6-8d411f484b4d" providerId="ADAL" clId="{49408841-B2F4-4D1B-91E9-399D964EDA3B}" dt="2023-06-21T20:24:03.973" v="5182" actId="478"/>
          <ac:picMkLst>
            <pc:docMk/>
            <pc:sldMk cId="3608727776" sldId="327"/>
            <ac:picMk id="8" creationId="{B5439B0E-F261-858C-AD4F-97062630B3EA}"/>
          </ac:picMkLst>
        </pc:picChg>
      </pc:sldChg>
      <pc:sldChg chg="addSp delSp modSp add mod">
        <pc:chgData name="Jha, Aryan Ritwajeet" userId="2aad577e-539b-449b-83a6-8d411f484b4d" providerId="ADAL" clId="{49408841-B2F4-4D1B-91E9-399D964EDA3B}" dt="2023-06-21T20:47:25.104" v="6476" actId="1076"/>
        <pc:sldMkLst>
          <pc:docMk/>
          <pc:sldMk cId="4027958348" sldId="328"/>
        </pc:sldMkLst>
        <pc:spChg chg="mod">
          <ac:chgData name="Jha, Aryan Ritwajeet" userId="2aad577e-539b-449b-83a6-8d411f484b4d" providerId="ADAL" clId="{49408841-B2F4-4D1B-91E9-399D964EDA3B}" dt="2023-06-21T20:42:31.690" v="6347" actId="20577"/>
          <ac:spMkLst>
            <pc:docMk/>
            <pc:sldMk cId="4027958348" sldId="328"/>
            <ac:spMk id="4" creationId="{66FA94DA-B1D5-F9D7-A3D6-CD79D713F9E1}"/>
          </ac:spMkLst>
        </pc:spChg>
        <pc:spChg chg="mod">
          <ac:chgData name="Jha, Aryan Ritwajeet" userId="2aad577e-539b-449b-83a6-8d411f484b4d" providerId="ADAL" clId="{49408841-B2F4-4D1B-91E9-399D964EDA3B}" dt="2023-06-21T20:47:25.104" v="6476" actId="1076"/>
          <ac:spMkLst>
            <pc:docMk/>
            <pc:sldMk cId="4027958348" sldId="328"/>
            <ac:spMk id="13" creationId="{F072F859-0B1C-A39C-1C2E-095A5562AFCB}"/>
          </ac:spMkLst>
        </pc:spChg>
        <pc:grpChg chg="del mod">
          <ac:chgData name="Jha, Aryan Ritwajeet" userId="2aad577e-539b-449b-83a6-8d411f484b4d" providerId="ADAL" clId="{49408841-B2F4-4D1B-91E9-399D964EDA3B}" dt="2023-06-21T20:38:24.081" v="5887" actId="478"/>
          <ac:grpSpMkLst>
            <pc:docMk/>
            <pc:sldMk cId="4027958348" sldId="328"/>
            <ac:grpSpMk id="20" creationId="{314A5FAE-F7CA-9678-D67D-1EB5B0F3840D}"/>
          </ac:grpSpMkLst>
        </pc:grpChg>
        <pc:picChg chg="add mod">
          <ac:chgData name="Jha, Aryan Ritwajeet" userId="2aad577e-539b-449b-83a6-8d411f484b4d" providerId="ADAL" clId="{49408841-B2F4-4D1B-91E9-399D964EDA3B}" dt="2023-06-21T20:38:41.210" v="5894" actId="208"/>
          <ac:picMkLst>
            <pc:docMk/>
            <pc:sldMk cId="4027958348" sldId="328"/>
            <ac:picMk id="5" creationId="{3FA0E0D4-C152-C354-27C7-D73C28C57105}"/>
          </ac:picMkLst>
        </pc:picChg>
        <pc:picChg chg="add mod">
          <ac:chgData name="Jha, Aryan Ritwajeet" userId="2aad577e-539b-449b-83a6-8d411f484b4d" providerId="ADAL" clId="{49408841-B2F4-4D1B-91E9-399D964EDA3B}" dt="2023-06-21T20:44:37.260" v="6361" actId="208"/>
          <ac:picMkLst>
            <pc:docMk/>
            <pc:sldMk cId="4027958348" sldId="328"/>
            <ac:picMk id="7" creationId="{C41100D4-9A83-7BBC-6CAD-11B13695F9A1}"/>
          </ac:picMkLst>
        </pc:picChg>
        <pc:picChg chg="add mod">
          <ac:chgData name="Jha, Aryan Ritwajeet" userId="2aad577e-539b-449b-83a6-8d411f484b4d" providerId="ADAL" clId="{49408841-B2F4-4D1B-91E9-399D964EDA3B}" dt="2023-06-21T20:46:54.172" v="6432" actId="208"/>
          <ac:picMkLst>
            <pc:docMk/>
            <pc:sldMk cId="4027958348" sldId="328"/>
            <ac:picMk id="9" creationId="{9515B024-D5F8-2A4E-01FB-032F845D56BE}"/>
          </ac:picMkLst>
        </pc:picChg>
      </pc:sldChg>
      <pc:sldChg chg="delSp add del mod ord">
        <pc:chgData name="Jha, Aryan Ritwajeet" userId="2aad577e-539b-449b-83a6-8d411f484b4d" providerId="ADAL" clId="{49408841-B2F4-4D1B-91E9-399D964EDA3B}" dt="2023-06-21T20:48:16.030" v="6481" actId="47"/>
        <pc:sldMkLst>
          <pc:docMk/>
          <pc:sldMk cId="2810301015" sldId="329"/>
        </pc:sldMkLst>
        <pc:grpChg chg="del">
          <ac:chgData name="Jha, Aryan Ritwajeet" userId="2aad577e-539b-449b-83a6-8d411f484b4d" providerId="ADAL" clId="{49408841-B2F4-4D1B-91E9-399D964EDA3B}" dt="2023-06-21T20:47:40.370" v="6480" actId="478"/>
          <ac:grpSpMkLst>
            <pc:docMk/>
            <pc:sldMk cId="2810301015" sldId="329"/>
            <ac:grpSpMk id="20" creationId="{314A5FAE-F7CA-9678-D67D-1EB5B0F3840D}"/>
          </ac:grpSpMkLst>
        </pc:grpChg>
      </pc:sldChg>
      <pc:sldChg chg="addSp delSp modSp add mod">
        <pc:chgData name="Jha, Aryan Ritwajeet" userId="2aad577e-539b-449b-83a6-8d411f484b4d" providerId="ADAL" clId="{49408841-B2F4-4D1B-91E9-399D964EDA3B}" dt="2023-06-21T20:58:12.412" v="6812" actId="20577"/>
        <pc:sldMkLst>
          <pc:docMk/>
          <pc:sldMk cId="3859479226" sldId="329"/>
        </pc:sldMkLst>
        <pc:spChg chg="mod">
          <ac:chgData name="Jha, Aryan Ritwajeet" userId="2aad577e-539b-449b-83a6-8d411f484b4d" providerId="ADAL" clId="{49408841-B2F4-4D1B-91E9-399D964EDA3B}" dt="2023-06-21T20:48:32.461" v="6506" actId="20577"/>
          <ac:spMkLst>
            <pc:docMk/>
            <pc:sldMk cId="3859479226" sldId="329"/>
            <ac:spMk id="4" creationId="{66FA94DA-B1D5-F9D7-A3D6-CD79D713F9E1}"/>
          </ac:spMkLst>
        </pc:spChg>
        <pc:spChg chg="mod">
          <ac:chgData name="Jha, Aryan Ritwajeet" userId="2aad577e-539b-449b-83a6-8d411f484b4d" providerId="ADAL" clId="{49408841-B2F4-4D1B-91E9-399D964EDA3B}" dt="2023-06-21T20:58:12.412" v="6812" actId="20577"/>
          <ac:spMkLst>
            <pc:docMk/>
            <pc:sldMk cId="3859479226" sldId="329"/>
            <ac:spMk id="13" creationId="{F072F859-0B1C-A39C-1C2E-095A5562AFCB}"/>
          </ac:spMkLst>
        </pc:spChg>
        <pc:picChg chg="add mod">
          <ac:chgData name="Jha, Aryan Ritwajeet" userId="2aad577e-539b-449b-83a6-8d411f484b4d" providerId="ADAL" clId="{49408841-B2F4-4D1B-91E9-399D964EDA3B}" dt="2023-06-21T20:54:27.940" v="6631" actId="1076"/>
          <ac:picMkLst>
            <pc:docMk/>
            <pc:sldMk cId="3859479226" sldId="329"/>
            <ac:picMk id="6" creationId="{00EF6843-4409-CCAB-BA26-A970B805E5EF}"/>
          </ac:picMkLst>
        </pc:picChg>
        <pc:picChg chg="del">
          <ac:chgData name="Jha, Aryan Ritwajeet" userId="2aad577e-539b-449b-83a6-8d411f484b4d" providerId="ADAL" clId="{49408841-B2F4-4D1B-91E9-399D964EDA3B}" dt="2023-06-21T20:48:48.031" v="6508" actId="478"/>
          <ac:picMkLst>
            <pc:docMk/>
            <pc:sldMk cId="3859479226" sldId="329"/>
            <ac:picMk id="7" creationId="{C41100D4-9A83-7BBC-6CAD-11B13695F9A1}"/>
          </ac:picMkLst>
        </pc:picChg>
        <pc:picChg chg="del mod">
          <ac:chgData name="Jha, Aryan Ritwajeet" userId="2aad577e-539b-449b-83a6-8d411f484b4d" providerId="ADAL" clId="{49408841-B2F4-4D1B-91E9-399D964EDA3B}" dt="2023-06-21T20:54:48.731" v="6634" actId="478"/>
          <ac:picMkLst>
            <pc:docMk/>
            <pc:sldMk cId="3859479226" sldId="329"/>
            <ac:picMk id="9" creationId="{9515B024-D5F8-2A4E-01FB-032F845D56BE}"/>
          </ac:picMkLst>
        </pc:picChg>
        <pc:picChg chg="add mod">
          <ac:chgData name="Jha, Aryan Ritwajeet" userId="2aad577e-539b-449b-83a6-8d411f484b4d" providerId="ADAL" clId="{49408841-B2F4-4D1B-91E9-399D964EDA3B}" dt="2023-06-21T20:55:15.662" v="6639" actId="208"/>
          <ac:picMkLst>
            <pc:docMk/>
            <pc:sldMk cId="3859479226" sldId="329"/>
            <ac:picMk id="10" creationId="{8352AA23-851E-6E61-A87C-BAB615101CDD}"/>
          </ac:picMkLst>
        </pc:picChg>
      </pc:sldChg>
      <pc:sldChg chg="addSp delSp modSp add mod">
        <pc:chgData name="Jha, Aryan Ritwajeet" userId="2aad577e-539b-449b-83a6-8d411f484b4d" providerId="ADAL" clId="{49408841-B2F4-4D1B-91E9-399D964EDA3B}" dt="2023-06-21T21:13:36.074" v="7655" actId="20577"/>
        <pc:sldMkLst>
          <pc:docMk/>
          <pc:sldMk cId="3525285966" sldId="330"/>
        </pc:sldMkLst>
        <pc:spChg chg="mod">
          <ac:chgData name="Jha, Aryan Ritwajeet" userId="2aad577e-539b-449b-83a6-8d411f484b4d" providerId="ADAL" clId="{49408841-B2F4-4D1B-91E9-399D964EDA3B}" dt="2023-06-21T21:13:36.074" v="7655" actId="20577"/>
          <ac:spMkLst>
            <pc:docMk/>
            <pc:sldMk cId="3525285966" sldId="330"/>
            <ac:spMk id="13" creationId="{F072F859-0B1C-A39C-1C2E-095A5562AFCB}"/>
          </ac:spMkLst>
        </pc:spChg>
        <pc:picChg chg="add mod">
          <ac:chgData name="Jha, Aryan Ritwajeet" userId="2aad577e-539b-449b-83a6-8d411f484b4d" providerId="ADAL" clId="{49408841-B2F4-4D1B-91E9-399D964EDA3B}" dt="2023-06-21T21:11:27.675" v="7349" actId="1076"/>
          <ac:picMkLst>
            <pc:docMk/>
            <pc:sldMk cId="3525285966" sldId="330"/>
            <ac:picMk id="6" creationId="{2BB56D82-7D69-F2C6-DDDE-74ACD4983558}"/>
          </ac:picMkLst>
        </pc:picChg>
        <pc:picChg chg="del">
          <ac:chgData name="Jha, Aryan Ritwajeet" userId="2aad577e-539b-449b-83a6-8d411f484b4d" providerId="ADAL" clId="{49408841-B2F4-4D1B-91E9-399D964EDA3B}" dt="2023-06-21T21:04:17.841" v="6821" actId="478"/>
          <ac:picMkLst>
            <pc:docMk/>
            <pc:sldMk cId="3525285966" sldId="330"/>
            <ac:picMk id="10" creationId="{A4CC240E-9085-8316-F5CC-D76B0BBC9865}"/>
          </ac:picMkLst>
        </pc:picChg>
      </pc:sldChg>
      <pc:sldChg chg="addSp delSp modSp add mod">
        <pc:chgData name="Jha, Aryan Ritwajeet" userId="2aad577e-539b-449b-83a6-8d411f484b4d" providerId="ADAL" clId="{49408841-B2F4-4D1B-91E9-399D964EDA3B}" dt="2023-06-21T21:22:54.275" v="7906" actId="20577"/>
        <pc:sldMkLst>
          <pc:docMk/>
          <pc:sldMk cId="2057863818" sldId="331"/>
        </pc:sldMkLst>
        <pc:spChg chg="mod">
          <ac:chgData name="Jha, Aryan Ritwajeet" userId="2aad577e-539b-449b-83a6-8d411f484b4d" providerId="ADAL" clId="{49408841-B2F4-4D1B-91E9-399D964EDA3B}" dt="2023-06-21T21:20:49.995" v="7738" actId="20577"/>
          <ac:spMkLst>
            <pc:docMk/>
            <pc:sldMk cId="2057863818" sldId="331"/>
            <ac:spMk id="4" creationId="{66FA94DA-B1D5-F9D7-A3D6-CD79D713F9E1}"/>
          </ac:spMkLst>
        </pc:spChg>
        <pc:spChg chg="mod">
          <ac:chgData name="Jha, Aryan Ritwajeet" userId="2aad577e-539b-449b-83a6-8d411f484b4d" providerId="ADAL" clId="{49408841-B2F4-4D1B-91E9-399D964EDA3B}" dt="2023-06-21T21:22:54.275" v="7906" actId="20577"/>
          <ac:spMkLst>
            <pc:docMk/>
            <pc:sldMk cId="2057863818" sldId="331"/>
            <ac:spMk id="13" creationId="{F072F859-0B1C-A39C-1C2E-095A5562AFCB}"/>
          </ac:spMkLst>
        </pc:spChg>
        <pc:picChg chg="add mod">
          <ac:chgData name="Jha, Aryan Ritwajeet" userId="2aad577e-539b-449b-83a6-8d411f484b4d" providerId="ADAL" clId="{49408841-B2F4-4D1B-91E9-399D964EDA3B}" dt="2023-06-21T21:21:26.325" v="7744" actId="208"/>
          <ac:picMkLst>
            <pc:docMk/>
            <pc:sldMk cId="2057863818" sldId="331"/>
            <ac:picMk id="5" creationId="{E5E46CC4-4DC5-777C-A4FC-5DC5384D3CE0}"/>
          </ac:picMkLst>
        </pc:picChg>
        <pc:picChg chg="del">
          <ac:chgData name="Jha, Aryan Ritwajeet" userId="2aad577e-539b-449b-83a6-8d411f484b4d" providerId="ADAL" clId="{49408841-B2F4-4D1B-91E9-399D964EDA3B}" dt="2023-06-21T21:20:54.795" v="7739" actId="478"/>
          <ac:picMkLst>
            <pc:docMk/>
            <pc:sldMk cId="2057863818" sldId="331"/>
            <ac:picMk id="8" creationId="{40DB476D-DC55-EE2A-A85E-3E8F3CA72567}"/>
          </ac:picMkLst>
        </pc:picChg>
      </pc:sldChg>
      <pc:sldChg chg="addSp modSp add mod">
        <pc:chgData name="Jha, Aryan Ritwajeet" userId="2aad577e-539b-449b-83a6-8d411f484b4d" providerId="ADAL" clId="{49408841-B2F4-4D1B-91E9-399D964EDA3B}" dt="2023-06-21T21:23:42.275" v="7913" actId="1076"/>
        <pc:sldMkLst>
          <pc:docMk/>
          <pc:sldMk cId="2734114033" sldId="332"/>
        </pc:sldMkLst>
        <pc:picChg chg="add mod">
          <ac:chgData name="Jha, Aryan Ritwajeet" userId="2aad577e-539b-449b-83a6-8d411f484b4d" providerId="ADAL" clId="{49408841-B2F4-4D1B-91E9-399D964EDA3B}" dt="2023-06-21T21:23:42.275" v="7913" actId="1076"/>
          <ac:picMkLst>
            <pc:docMk/>
            <pc:sldMk cId="2734114033" sldId="332"/>
            <ac:picMk id="5" creationId="{61A75226-E70A-E161-4383-9FF0578990E4}"/>
          </ac:picMkLst>
        </pc:picChg>
        <pc:picChg chg="mod">
          <ac:chgData name="Jha, Aryan Ritwajeet" userId="2aad577e-539b-449b-83a6-8d411f484b4d" providerId="ADAL" clId="{49408841-B2F4-4D1B-91E9-399D964EDA3B}" dt="2023-06-21T21:23:36.725" v="7909" actId="1076"/>
          <ac:picMkLst>
            <pc:docMk/>
            <pc:sldMk cId="2734114033" sldId="332"/>
            <ac:picMk id="8" creationId="{40DB476D-DC55-EE2A-A85E-3E8F3CA72567}"/>
          </ac:picMkLst>
        </pc:picChg>
      </pc:sldChg>
      <pc:sldChg chg="addSp delSp modSp add mod">
        <pc:chgData name="Jha, Aryan Ritwajeet" userId="2aad577e-539b-449b-83a6-8d411f484b4d" providerId="ADAL" clId="{49408841-B2F4-4D1B-91E9-399D964EDA3B}" dt="2023-06-21T21:30:02.465" v="7959" actId="1076"/>
        <pc:sldMkLst>
          <pc:docMk/>
          <pc:sldMk cId="1019712569" sldId="333"/>
        </pc:sldMkLst>
        <pc:spChg chg="mod">
          <ac:chgData name="Jha, Aryan Ritwajeet" userId="2aad577e-539b-449b-83a6-8d411f484b4d" providerId="ADAL" clId="{49408841-B2F4-4D1B-91E9-399D964EDA3B}" dt="2023-06-21T21:28:06.503" v="7942" actId="20577"/>
          <ac:spMkLst>
            <pc:docMk/>
            <pc:sldMk cId="1019712569" sldId="333"/>
            <ac:spMk id="4" creationId="{66FA94DA-B1D5-F9D7-A3D6-CD79D713F9E1}"/>
          </ac:spMkLst>
        </pc:spChg>
        <pc:spChg chg="mod">
          <ac:chgData name="Jha, Aryan Ritwajeet" userId="2aad577e-539b-449b-83a6-8d411f484b4d" providerId="ADAL" clId="{49408841-B2F4-4D1B-91E9-399D964EDA3B}" dt="2023-06-21T21:29:10.746" v="7943" actId="20577"/>
          <ac:spMkLst>
            <pc:docMk/>
            <pc:sldMk cId="1019712569" sldId="333"/>
            <ac:spMk id="13" creationId="{F072F859-0B1C-A39C-1C2E-095A5562AFCB}"/>
          </ac:spMkLst>
        </pc:spChg>
        <pc:picChg chg="del">
          <ac:chgData name="Jha, Aryan Ritwajeet" userId="2aad577e-539b-449b-83a6-8d411f484b4d" providerId="ADAL" clId="{49408841-B2F4-4D1B-91E9-399D964EDA3B}" dt="2023-06-21T21:29:12.876" v="7945" actId="478"/>
          <ac:picMkLst>
            <pc:docMk/>
            <pc:sldMk cId="1019712569" sldId="333"/>
            <ac:picMk id="5" creationId="{61A75226-E70A-E161-4383-9FF0578990E4}"/>
          </ac:picMkLst>
        </pc:picChg>
        <pc:picChg chg="add mod">
          <ac:chgData name="Jha, Aryan Ritwajeet" userId="2aad577e-539b-449b-83a6-8d411f484b4d" providerId="ADAL" clId="{49408841-B2F4-4D1B-91E9-399D964EDA3B}" dt="2023-06-21T21:29:22.276" v="7951" actId="1076"/>
          <ac:picMkLst>
            <pc:docMk/>
            <pc:sldMk cId="1019712569" sldId="333"/>
            <ac:picMk id="6" creationId="{FCFE3460-55D5-B7F8-CFA4-58F109BAFA04}"/>
          </ac:picMkLst>
        </pc:picChg>
        <pc:picChg chg="del">
          <ac:chgData name="Jha, Aryan Ritwajeet" userId="2aad577e-539b-449b-83a6-8d411f484b4d" providerId="ADAL" clId="{49408841-B2F4-4D1B-91E9-399D964EDA3B}" dt="2023-06-21T21:29:12.110" v="7944" actId="478"/>
          <ac:picMkLst>
            <pc:docMk/>
            <pc:sldMk cId="1019712569" sldId="333"/>
            <ac:picMk id="8" creationId="{40DB476D-DC55-EE2A-A85E-3E8F3CA72567}"/>
          </ac:picMkLst>
        </pc:picChg>
        <pc:picChg chg="add mod">
          <ac:chgData name="Jha, Aryan Ritwajeet" userId="2aad577e-539b-449b-83a6-8d411f484b4d" providerId="ADAL" clId="{49408841-B2F4-4D1B-91E9-399D964EDA3B}" dt="2023-06-21T21:29:40.430" v="7955" actId="1076"/>
          <ac:picMkLst>
            <pc:docMk/>
            <pc:sldMk cId="1019712569" sldId="333"/>
            <ac:picMk id="9" creationId="{A127E5E3-F227-5DF1-2CB0-5575459A31EE}"/>
          </ac:picMkLst>
        </pc:picChg>
        <pc:picChg chg="add mod">
          <ac:chgData name="Jha, Aryan Ritwajeet" userId="2aad577e-539b-449b-83a6-8d411f484b4d" providerId="ADAL" clId="{49408841-B2F4-4D1B-91E9-399D964EDA3B}" dt="2023-06-21T21:30:02.465" v="7959" actId="1076"/>
          <ac:picMkLst>
            <pc:docMk/>
            <pc:sldMk cId="1019712569" sldId="333"/>
            <ac:picMk id="11" creationId="{76CC82B2-AA02-1122-5C32-80A9BA519D55}"/>
          </ac:picMkLst>
        </pc:picChg>
      </pc:sldChg>
      <pc:sldChg chg="addSp delSp modSp add mod">
        <pc:chgData name="Jha, Aryan Ritwajeet" userId="2aad577e-539b-449b-83a6-8d411f484b4d" providerId="ADAL" clId="{49408841-B2F4-4D1B-91E9-399D964EDA3B}" dt="2023-06-21T21:32:01.942" v="8085" actId="1076"/>
        <pc:sldMkLst>
          <pc:docMk/>
          <pc:sldMk cId="327558015" sldId="334"/>
        </pc:sldMkLst>
        <pc:spChg chg="mod">
          <ac:chgData name="Jha, Aryan Ritwajeet" userId="2aad577e-539b-449b-83a6-8d411f484b4d" providerId="ADAL" clId="{49408841-B2F4-4D1B-91E9-399D964EDA3B}" dt="2023-06-21T21:32:01.942" v="8085" actId="1076"/>
          <ac:spMkLst>
            <pc:docMk/>
            <pc:sldMk cId="327558015" sldId="334"/>
            <ac:spMk id="13" creationId="{F072F859-0B1C-A39C-1C2E-095A5562AFCB}"/>
          </ac:spMkLst>
        </pc:spChg>
        <pc:picChg chg="add mod">
          <ac:chgData name="Jha, Aryan Ritwajeet" userId="2aad577e-539b-449b-83a6-8d411f484b4d" providerId="ADAL" clId="{49408841-B2F4-4D1B-91E9-399D964EDA3B}" dt="2023-06-21T21:31:04.105" v="7971" actId="1076"/>
          <ac:picMkLst>
            <pc:docMk/>
            <pc:sldMk cId="327558015" sldId="334"/>
            <ac:picMk id="5" creationId="{89A037DE-6C79-94EE-E4A6-1FB33AF49C26}"/>
          </ac:picMkLst>
        </pc:picChg>
        <pc:picChg chg="mod">
          <ac:chgData name="Jha, Aryan Ritwajeet" userId="2aad577e-539b-449b-83a6-8d411f484b4d" providerId="ADAL" clId="{49408841-B2F4-4D1B-91E9-399D964EDA3B}" dt="2023-06-21T21:31:03.363" v="7970" actId="1076"/>
          <ac:picMkLst>
            <pc:docMk/>
            <pc:sldMk cId="327558015" sldId="334"/>
            <ac:picMk id="6" creationId="{FCFE3460-55D5-B7F8-CFA4-58F109BAFA04}"/>
          </ac:picMkLst>
        </pc:picChg>
        <pc:picChg chg="del">
          <ac:chgData name="Jha, Aryan Ritwajeet" userId="2aad577e-539b-449b-83a6-8d411f484b4d" providerId="ADAL" clId="{49408841-B2F4-4D1B-91E9-399D964EDA3B}" dt="2023-06-21T21:30:43.810" v="7962" actId="478"/>
          <ac:picMkLst>
            <pc:docMk/>
            <pc:sldMk cId="327558015" sldId="334"/>
            <ac:picMk id="9" creationId="{A127E5E3-F227-5DF1-2CB0-5575459A31EE}"/>
          </ac:picMkLst>
        </pc:picChg>
        <pc:picChg chg="del">
          <ac:chgData name="Jha, Aryan Ritwajeet" userId="2aad577e-539b-449b-83a6-8d411f484b4d" providerId="ADAL" clId="{49408841-B2F4-4D1B-91E9-399D964EDA3B}" dt="2023-06-21T21:30:42.676" v="7961" actId="478"/>
          <ac:picMkLst>
            <pc:docMk/>
            <pc:sldMk cId="327558015" sldId="334"/>
            <ac:picMk id="11" creationId="{76CC82B2-AA02-1122-5C32-80A9BA519D55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5C1318A-8A71-46CA-B53C-3835F89094B3}" type="doc">
      <dgm:prSet loTypeId="urn:microsoft.com/office/officeart/2005/8/layout/cycle2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0C45C90-45F1-4B34-8E45-E20C6AEA344C}">
      <dgm:prSet phldrT="[Text]" custT="1"/>
      <dgm:spPr>
        <a:solidFill>
          <a:schemeClr val="bg2">
            <a:lumMod val="60000"/>
            <a:lumOff val="40000"/>
          </a:schemeClr>
        </a:solidFill>
        <a:ln w="19050">
          <a:solidFill>
            <a:schemeClr val="tx2">
              <a:lumMod val="50000"/>
            </a:schemeClr>
          </a:solidFill>
        </a:ln>
      </dgm:spPr>
      <dgm:t>
        <a:bodyPr/>
        <a:lstStyle/>
        <a:p>
          <a:r>
            <a:rPr lang="en-US" sz="1800" dirty="0">
              <a:solidFill>
                <a:schemeClr val="bg1">
                  <a:lumMod val="95000"/>
                </a:schemeClr>
              </a:solidFill>
            </a:rPr>
            <a:t>The SOCP solution  outputs an optimal battery and inverter control schedule</a:t>
          </a:r>
        </a:p>
      </dgm:t>
    </dgm:pt>
    <dgm:pt modelId="{84598C56-434A-45E7-8056-90F7CAB89263}" type="parTrans" cxnId="{BABD956F-579A-4B9E-8F71-10670D321B5A}">
      <dgm:prSet/>
      <dgm:spPr/>
      <dgm:t>
        <a:bodyPr/>
        <a:lstStyle/>
        <a:p>
          <a:endParaRPr lang="en-US"/>
        </a:p>
      </dgm:t>
    </dgm:pt>
    <dgm:pt modelId="{D81C8CCF-4697-4DD5-ADE9-14CED9E8EA19}" type="sibTrans" cxnId="{BABD956F-579A-4B9E-8F71-10670D321B5A}">
      <dgm:prSet/>
      <dgm:spPr/>
      <dgm:t>
        <a:bodyPr/>
        <a:lstStyle/>
        <a:p>
          <a:endParaRPr lang="en-US"/>
        </a:p>
      </dgm:t>
    </dgm:pt>
    <dgm:pt modelId="{343CADBF-4DDC-4ED2-8368-6BE57FBC7B38}">
      <dgm:prSet phldrT="[Text]" custT="1"/>
      <dgm:spPr>
        <a:solidFill>
          <a:schemeClr val="bg2">
            <a:lumMod val="60000"/>
            <a:lumOff val="40000"/>
          </a:schemeClr>
        </a:solidFill>
        <a:ln w="19050">
          <a:solidFill>
            <a:schemeClr val="tx2">
              <a:lumMod val="50000"/>
            </a:schemeClr>
          </a:solidFill>
        </a:ln>
      </dgm:spPr>
      <dgm:t>
        <a:bodyPr/>
        <a:lstStyle/>
        <a:p>
          <a:r>
            <a:rPr lang="en-US" sz="1800" dirty="0">
              <a:solidFill>
                <a:schemeClr val="bg1">
                  <a:lumMod val="95000"/>
                </a:schemeClr>
              </a:solidFill>
            </a:rPr>
            <a:t>The schedule is used by the NLP to calculate a physically realizable schedule</a:t>
          </a:r>
        </a:p>
      </dgm:t>
    </dgm:pt>
    <dgm:pt modelId="{F541670E-5BC2-409C-83D8-FDDF00C0DD8F}" type="parTrans" cxnId="{41B2C289-DC66-4405-A725-B993FD2F6816}">
      <dgm:prSet/>
      <dgm:spPr/>
      <dgm:t>
        <a:bodyPr/>
        <a:lstStyle/>
        <a:p>
          <a:endParaRPr lang="en-US"/>
        </a:p>
      </dgm:t>
    </dgm:pt>
    <dgm:pt modelId="{5C79A275-8CC6-4192-937D-9C1E0C3C5EF6}" type="sibTrans" cxnId="{41B2C289-DC66-4405-A725-B993FD2F6816}">
      <dgm:prSet/>
      <dgm:spPr/>
      <dgm:t>
        <a:bodyPr/>
        <a:lstStyle/>
        <a:p>
          <a:endParaRPr lang="en-US"/>
        </a:p>
      </dgm:t>
    </dgm:pt>
    <dgm:pt modelId="{62EEB961-7EE2-43E7-9E10-CE6AEBA2D905}">
      <dgm:prSet phldrT="[Text]" custT="1"/>
      <dgm:spPr>
        <a:solidFill>
          <a:schemeClr val="bg2">
            <a:lumMod val="60000"/>
            <a:lumOff val="40000"/>
          </a:schemeClr>
        </a:solidFill>
        <a:ln w="19050">
          <a:solidFill>
            <a:schemeClr val="tx2">
              <a:lumMod val="50000"/>
            </a:schemeClr>
          </a:solidFill>
        </a:ln>
      </dgm:spPr>
      <dgm:t>
        <a:bodyPr/>
        <a:lstStyle/>
        <a:p>
          <a:r>
            <a:rPr lang="en-US" sz="1800" dirty="0">
              <a:solidFill>
                <a:schemeClr val="bg1">
                  <a:lumMod val="95000"/>
                </a:schemeClr>
              </a:solidFill>
            </a:rPr>
            <a:t>The physically realizable schedule is implemented by </a:t>
          </a:r>
          <a:r>
            <a:rPr lang="en-US" sz="1800" dirty="0" err="1">
              <a:solidFill>
                <a:schemeClr val="bg1">
                  <a:lumMod val="95000"/>
                </a:schemeClr>
              </a:solidFill>
            </a:rPr>
            <a:t>GridLab</a:t>
          </a:r>
          <a:r>
            <a:rPr lang="en-US" sz="1800" dirty="0">
              <a:solidFill>
                <a:schemeClr val="bg1">
                  <a:lumMod val="95000"/>
                </a:schemeClr>
              </a:solidFill>
            </a:rPr>
            <a:t>-D to determine the resulting AC Power Flows.</a:t>
          </a:r>
        </a:p>
      </dgm:t>
    </dgm:pt>
    <dgm:pt modelId="{CF7CCA23-E042-4A06-ADF3-B5998DF8240F}" type="parTrans" cxnId="{A349ED6F-2413-4399-BAF0-FA35AFC4B148}">
      <dgm:prSet/>
      <dgm:spPr/>
      <dgm:t>
        <a:bodyPr/>
        <a:lstStyle/>
        <a:p>
          <a:endParaRPr lang="en-US"/>
        </a:p>
      </dgm:t>
    </dgm:pt>
    <dgm:pt modelId="{FA8A6BD6-5E7D-4F86-BCCD-642C66E1627D}" type="sibTrans" cxnId="{A349ED6F-2413-4399-BAF0-FA35AFC4B148}">
      <dgm:prSet/>
      <dgm:spPr/>
      <dgm:t>
        <a:bodyPr/>
        <a:lstStyle/>
        <a:p>
          <a:endParaRPr lang="en-US"/>
        </a:p>
      </dgm:t>
    </dgm:pt>
    <dgm:pt modelId="{A070EE7E-2EC8-43B7-A174-54F76DC9A5C1}">
      <dgm:prSet phldrT="[Text]" custT="1"/>
      <dgm:spPr>
        <a:solidFill>
          <a:schemeClr val="bg2">
            <a:lumMod val="60000"/>
            <a:lumOff val="40000"/>
          </a:schemeClr>
        </a:solidFill>
        <a:ln w="19050">
          <a:solidFill>
            <a:schemeClr val="tx2">
              <a:lumMod val="50000"/>
            </a:schemeClr>
          </a:solidFill>
        </a:ln>
      </dgm:spPr>
      <dgm:t>
        <a:bodyPr/>
        <a:lstStyle/>
        <a:p>
          <a:r>
            <a:rPr lang="en-US" sz="1800" dirty="0">
              <a:solidFill>
                <a:schemeClr val="bg1">
                  <a:lumMod val="95000"/>
                </a:schemeClr>
              </a:solidFill>
            </a:rPr>
            <a:t>The forecast of demand and renewable generations are updated.</a:t>
          </a:r>
        </a:p>
      </dgm:t>
    </dgm:pt>
    <dgm:pt modelId="{4AC2CB48-F482-455A-B898-8B36E6C9272A}" type="parTrans" cxnId="{09276C0E-E3F9-483F-B536-5CAA766FA390}">
      <dgm:prSet/>
      <dgm:spPr/>
      <dgm:t>
        <a:bodyPr/>
        <a:lstStyle/>
        <a:p>
          <a:endParaRPr lang="en-US"/>
        </a:p>
      </dgm:t>
    </dgm:pt>
    <dgm:pt modelId="{BA03094D-F954-4822-A49A-9EB8C09AE785}" type="sibTrans" cxnId="{09276C0E-E3F9-483F-B536-5CAA766FA390}">
      <dgm:prSet/>
      <dgm:spPr/>
      <dgm:t>
        <a:bodyPr/>
        <a:lstStyle/>
        <a:p>
          <a:endParaRPr lang="en-US"/>
        </a:p>
      </dgm:t>
    </dgm:pt>
    <dgm:pt modelId="{AE692026-969F-49A2-99D3-501E3CDAFB2D}" type="pres">
      <dgm:prSet presAssocID="{55C1318A-8A71-46CA-B53C-3835F89094B3}" presName="cycle" presStyleCnt="0">
        <dgm:presLayoutVars>
          <dgm:dir/>
          <dgm:resizeHandles val="exact"/>
        </dgm:presLayoutVars>
      </dgm:prSet>
      <dgm:spPr/>
    </dgm:pt>
    <dgm:pt modelId="{96FE773E-0D0D-4853-8FC2-C585534B9FA7}" type="pres">
      <dgm:prSet presAssocID="{B0C45C90-45F1-4B34-8E45-E20C6AEA344C}" presName="node" presStyleLbl="node1" presStyleIdx="0" presStyleCnt="4" custScaleX="179629" custScaleY="130127" custRadScaleRad="76950" custRadScaleInc="564">
        <dgm:presLayoutVars>
          <dgm:bulletEnabled val="1"/>
        </dgm:presLayoutVars>
      </dgm:prSet>
      <dgm:spPr/>
    </dgm:pt>
    <dgm:pt modelId="{F4F227FC-327F-4CAD-9C83-044C14E76999}" type="pres">
      <dgm:prSet presAssocID="{D81C8CCF-4697-4DD5-ADE9-14CED9E8EA19}" presName="sibTrans" presStyleLbl="sibTrans2D1" presStyleIdx="0" presStyleCnt="4"/>
      <dgm:spPr/>
    </dgm:pt>
    <dgm:pt modelId="{AB6F7010-012A-44EC-9661-DAE623EB80E2}" type="pres">
      <dgm:prSet presAssocID="{D81C8CCF-4697-4DD5-ADE9-14CED9E8EA19}" presName="connectorText" presStyleLbl="sibTrans2D1" presStyleIdx="0" presStyleCnt="4"/>
      <dgm:spPr/>
    </dgm:pt>
    <dgm:pt modelId="{EBEB4AB3-D801-4615-973A-A003B350B7F7}" type="pres">
      <dgm:prSet presAssocID="{343CADBF-4DDC-4ED2-8368-6BE57FBC7B38}" presName="node" presStyleLbl="node1" presStyleIdx="1" presStyleCnt="4" custScaleX="167833" custScaleY="118552" custRadScaleRad="223985" custRadScaleInc="-350">
        <dgm:presLayoutVars>
          <dgm:bulletEnabled val="1"/>
        </dgm:presLayoutVars>
      </dgm:prSet>
      <dgm:spPr/>
    </dgm:pt>
    <dgm:pt modelId="{CD633E9B-76DB-461A-BEA8-90588114C834}" type="pres">
      <dgm:prSet presAssocID="{5C79A275-8CC6-4192-937D-9C1E0C3C5EF6}" presName="sibTrans" presStyleLbl="sibTrans2D1" presStyleIdx="1" presStyleCnt="4"/>
      <dgm:spPr/>
    </dgm:pt>
    <dgm:pt modelId="{1BB5C323-4794-428F-9CDE-D80CB3243B35}" type="pres">
      <dgm:prSet presAssocID="{5C79A275-8CC6-4192-937D-9C1E0C3C5EF6}" presName="connectorText" presStyleLbl="sibTrans2D1" presStyleIdx="1" presStyleCnt="4"/>
      <dgm:spPr/>
    </dgm:pt>
    <dgm:pt modelId="{4BAE3030-6163-4BB0-A9FC-4D12F88EF28E}" type="pres">
      <dgm:prSet presAssocID="{62EEB961-7EE2-43E7-9E10-CE6AEBA2D905}" presName="node" presStyleLbl="node1" presStyleIdx="2" presStyleCnt="4" custScaleX="195230" custScaleY="131298" custRadScaleRad="75881" custRadScaleInc="-4984">
        <dgm:presLayoutVars>
          <dgm:bulletEnabled val="1"/>
        </dgm:presLayoutVars>
      </dgm:prSet>
      <dgm:spPr/>
    </dgm:pt>
    <dgm:pt modelId="{67617F40-DA62-4ADF-8E3B-AC4DF870A1B2}" type="pres">
      <dgm:prSet presAssocID="{FA8A6BD6-5E7D-4F86-BCCD-642C66E1627D}" presName="sibTrans" presStyleLbl="sibTrans2D1" presStyleIdx="2" presStyleCnt="4"/>
      <dgm:spPr/>
    </dgm:pt>
    <dgm:pt modelId="{A1AC9EC1-B1FD-4659-8304-53652714DFF3}" type="pres">
      <dgm:prSet presAssocID="{FA8A6BD6-5E7D-4F86-BCCD-642C66E1627D}" presName="connectorText" presStyleLbl="sibTrans2D1" presStyleIdx="2" presStyleCnt="4"/>
      <dgm:spPr/>
    </dgm:pt>
    <dgm:pt modelId="{FC9AEC83-8A34-416E-ADB1-769965C1BE09}" type="pres">
      <dgm:prSet presAssocID="{A070EE7E-2EC8-43B7-A174-54F76DC9A5C1}" presName="node" presStyleLbl="node1" presStyleIdx="3" presStyleCnt="4" custScaleX="138522" custScaleY="106295" custRadScaleRad="226725" custRadScaleInc="-306">
        <dgm:presLayoutVars>
          <dgm:bulletEnabled val="1"/>
        </dgm:presLayoutVars>
      </dgm:prSet>
      <dgm:spPr/>
    </dgm:pt>
    <dgm:pt modelId="{27F7F757-5639-4E8D-B7BC-438DB737CBD6}" type="pres">
      <dgm:prSet presAssocID="{BA03094D-F954-4822-A49A-9EB8C09AE785}" presName="sibTrans" presStyleLbl="sibTrans2D1" presStyleIdx="3" presStyleCnt="4"/>
      <dgm:spPr/>
    </dgm:pt>
    <dgm:pt modelId="{1C0C47D8-1906-46A1-8CDB-0FBECB22C4ED}" type="pres">
      <dgm:prSet presAssocID="{BA03094D-F954-4822-A49A-9EB8C09AE785}" presName="connectorText" presStyleLbl="sibTrans2D1" presStyleIdx="3" presStyleCnt="4"/>
      <dgm:spPr/>
    </dgm:pt>
  </dgm:ptLst>
  <dgm:cxnLst>
    <dgm:cxn modelId="{09276C0E-E3F9-483F-B536-5CAA766FA390}" srcId="{55C1318A-8A71-46CA-B53C-3835F89094B3}" destId="{A070EE7E-2EC8-43B7-A174-54F76DC9A5C1}" srcOrd="3" destOrd="0" parTransId="{4AC2CB48-F482-455A-B898-8B36E6C9272A}" sibTransId="{BA03094D-F954-4822-A49A-9EB8C09AE785}"/>
    <dgm:cxn modelId="{EA0AE11C-9F82-4774-AA41-B89115EE5111}" type="presOf" srcId="{FA8A6BD6-5E7D-4F86-BCCD-642C66E1627D}" destId="{67617F40-DA62-4ADF-8E3B-AC4DF870A1B2}" srcOrd="0" destOrd="0" presId="urn:microsoft.com/office/officeart/2005/8/layout/cycle2"/>
    <dgm:cxn modelId="{6561F71E-EAC9-4B0D-9CF9-43230E0880F3}" type="presOf" srcId="{BA03094D-F954-4822-A49A-9EB8C09AE785}" destId="{27F7F757-5639-4E8D-B7BC-438DB737CBD6}" srcOrd="0" destOrd="0" presId="urn:microsoft.com/office/officeart/2005/8/layout/cycle2"/>
    <dgm:cxn modelId="{F229C125-DDB0-4B07-80E2-E8B959A061E3}" type="presOf" srcId="{FA8A6BD6-5E7D-4F86-BCCD-642C66E1627D}" destId="{A1AC9EC1-B1FD-4659-8304-53652714DFF3}" srcOrd="1" destOrd="0" presId="urn:microsoft.com/office/officeart/2005/8/layout/cycle2"/>
    <dgm:cxn modelId="{F3139664-E1DD-4810-A5E4-0A08171C6607}" type="presOf" srcId="{D81C8CCF-4697-4DD5-ADE9-14CED9E8EA19}" destId="{AB6F7010-012A-44EC-9661-DAE623EB80E2}" srcOrd="1" destOrd="0" presId="urn:microsoft.com/office/officeart/2005/8/layout/cycle2"/>
    <dgm:cxn modelId="{EC256F6E-D679-465C-A757-D7064CB36163}" type="presOf" srcId="{55C1318A-8A71-46CA-B53C-3835F89094B3}" destId="{AE692026-969F-49A2-99D3-501E3CDAFB2D}" srcOrd="0" destOrd="0" presId="urn:microsoft.com/office/officeart/2005/8/layout/cycle2"/>
    <dgm:cxn modelId="{3754764E-ACE5-440B-A2EF-55A5C5BF30AB}" type="presOf" srcId="{D81C8CCF-4697-4DD5-ADE9-14CED9E8EA19}" destId="{F4F227FC-327F-4CAD-9C83-044C14E76999}" srcOrd="0" destOrd="0" presId="urn:microsoft.com/office/officeart/2005/8/layout/cycle2"/>
    <dgm:cxn modelId="{BABD956F-579A-4B9E-8F71-10670D321B5A}" srcId="{55C1318A-8A71-46CA-B53C-3835F89094B3}" destId="{B0C45C90-45F1-4B34-8E45-E20C6AEA344C}" srcOrd="0" destOrd="0" parTransId="{84598C56-434A-45E7-8056-90F7CAB89263}" sibTransId="{D81C8CCF-4697-4DD5-ADE9-14CED9E8EA19}"/>
    <dgm:cxn modelId="{A349ED6F-2413-4399-BAF0-FA35AFC4B148}" srcId="{55C1318A-8A71-46CA-B53C-3835F89094B3}" destId="{62EEB961-7EE2-43E7-9E10-CE6AEBA2D905}" srcOrd="2" destOrd="0" parTransId="{CF7CCA23-E042-4A06-ADF3-B5998DF8240F}" sibTransId="{FA8A6BD6-5E7D-4F86-BCCD-642C66E1627D}"/>
    <dgm:cxn modelId="{77CBC451-75E0-49A8-AC4E-0862C54016B5}" type="presOf" srcId="{62EEB961-7EE2-43E7-9E10-CE6AEBA2D905}" destId="{4BAE3030-6163-4BB0-A9FC-4D12F88EF28E}" srcOrd="0" destOrd="0" presId="urn:microsoft.com/office/officeart/2005/8/layout/cycle2"/>
    <dgm:cxn modelId="{44377D53-FA7F-4907-82A7-63FEFD8003E5}" type="presOf" srcId="{343CADBF-4DDC-4ED2-8368-6BE57FBC7B38}" destId="{EBEB4AB3-D801-4615-973A-A003B350B7F7}" srcOrd="0" destOrd="0" presId="urn:microsoft.com/office/officeart/2005/8/layout/cycle2"/>
    <dgm:cxn modelId="{0781AF78-A049-461E-8A30-C5991CF2F36B}" type="presOf" srcId="{B0C45C90-45F1-4B34-8E45-E20C6AEA344C}" destId="{96FE773E-0D0D-4853-8FC2-C585534B9FA7}" srcOrd="0" destOrd="0" presId="urn:microsoft.com/office/officeart/2005/8/layout/cycle2"/>
    <dgm:cxn modelId="{6C459C85-6BA7-43AE-B9EA-2B418ED2F6BE}" type="presOf" srcId="{5C79A275-8CC6-4192-937D-9C1E0C3C5EF6}" destId="{1BB5C323-4794-428F-9CDE-D80CB3243B35}" srcOrd="1" destOrd="0" presId="urn:microsoft.com/office/officeart/2005/8/layout/cycle2"/>
    <dgm:cxn modelId="{41B2C289-DC66-4405-A725-B993FD2F6816}" srcId="{55C1318A-8A71-46CA-B53C-3835F89094B3}" destId="{343CADBF-4DDC-4ED2-8368-6BE57FBC7B38}" srcOrd="1" destOrd="0" parTransId="{F541670E-5BC2-409C-83D8-FDDF00C0DD8F}" sibTransId="{5C79A275-8CC6-4192-937D-9C1E0C3C5EF6}"/>
    <dgm:cxn modelId="{062292BE-E671-43BA-96F3-3D4DB0BAFDD2}" type="presOf" srcId="{BA03094D-F954-4822-A49A-9EB8C09AE785}" destId="{1C0C47D8-1906-46A1-8CDB-0FBECB22C4ED}" srcOrd="1" destOrd="0" presId="urn:microsoft.com/office/officeart/2005/8/layout/cycle2"/>
    <dgm:cxn modelId="{2C219FD4-6EF5-4283-90F9-7B9F8E4BDA0C}" type="presOf" srcId="{5C79A275-8CC6-4192-937D-9C1E0C3C5EF6}" destId="{CD633E9B-76DB-461A-BEA8-90588114C834}" srcOrd="0" destOrd="0" presId="urn:microsoft.com/office/officeart/2005/8/layout/cycle2"/>
    <dgm:cxn modelId="{C6A8AEF2-D665-4C14-A577-B3440B110415}" type="presOf" srcId="{A070EE7E-2EC8-43B7-A174-54F76DC9A5C1}" destId="{FC9AEC83-8A34-416E-ADB1-769965C1BE09}" srcOrd="0" destOrd="0" presId="urn:microsoft.com/office/officeart/2005/8/layout/cycle2"/>
    <dgm:cxn modelId="{EF167B71-8016-4184-AEA3-E8FFEACA6762}" type="presParOf" srcId="{AE692026-969F-49A2-99D3-501E3CDAFB2D}" destId="{96FE773E-0D0D-4853-8FC2-C585534B9FA7}" srcOrd="0" destOrd="0" presId="urn:microsoft.com/office/officeart/2005/8/layout/cycle2"/>
    <dgm:cxn modelId="{A95F1B94-ADE5-4FCE-89F3-F38464ED0694}" type="presParOf" srcId="{AE692026-969F-49A2-99D3-501E3CDAFB2D}" destId="{F4F227FC-327F-4CAD-9C83-044C14E76999}" srcOrd="1" destOrd="0" presId="urn:microsoft.com/office/officeart/2005/8/layout/cycle2"/>
    <dgm:cxn modelId="{F5B1A0B6-1258-49F0-A200-2BD81B3D135F}" type="presParOf" srcId="{F4F227FC-327F-4CAD-9C83-044C14E76999}" destId="{AB6F7010-012A-44EC-9661-DAE623EB80E2}" srcOrd="0" destOrd="0" presId="urn:microsoft.com/office/officeart/2005/8/layout/cycle2"/>
    <dgm:cxn modelId="{51D6EDD7-4A7F-419C-B593-CCDA380037EF}" type="presParOf" srcId="{AE692026-969F-49A2-99D3-501E3CDAFB2D}" destId="{EBEB4AB3-D801-4615-973A-A003B350B7F7}" srcOrd="2" destOrd="0" presId="urn:microsoft.com/office/officeart/2005/8/layout/cycle2"/>
    <dgm:cxn modelId="{8DA7FAED-34A6-4523-889D-90C7DEF6BFEA}" type="presParOf" srcId="{AE692026-969F-49A2-99D3-501E3CDAFB2D}" destId="{CD633E9B-76DB-461A-BEA8-90588114C834}" srcOrd="3" destOrd="0" presId="urn:microsoft.com/office/officeart/2005/8/layout/cycle2"/>
    <dgm:cxn modelId="{0D44B39B-5EA7-4F3E-91F1-144B49FB2781}" type="presParOf" srcId="{CD633E9B-76DB-461A-BEA8-90588114C834}" destId="{1BB5C323-4794-428F-9CDE-D80CB3243B35}" srcOrd="0" destOrd="0" presId="urn:microsoft.com/office/officeart/2005/8/layout/cycle2"/>
    <dgm:cxn modelId="{E20BBD20-A5C6-4866-9A6E-477640C45C9A}" type="presParOf" srcId="{AE692026-969F-49A2-99D3-501E3CDAFB2D}" destId="{4BAE3030-6163-4BB0-A9FC-4D12F88EF28E}" srcOrd="4" destOrd="0" presId="urn:microsoft.com/office/officeart/2005/8/layout/cycle2"/>
    <dgm:cxn modelId="{6FC16305-284C-42F6-BB66-10F88E2A45C5}" type="presParOf" srcId="{AE692026-969F-49A2-99D3-501E3CDAFB2D}" destId="{67617F40-DA62-4ADF-8E3B-AC4DF870A1B2}" srcOrd="5" destOrd="0" presId="urn:microsoft.com/office/officeart/2005/8/layout/cycle2"/>
    <dgm:cxn modelId="{2FE1608E-B0F4-44DE-9158-8F1EDB940440}" type="presParOf" srcId="{67617F40-DA62-4ADF-8E3B-AC4DF870A1B2}" destId="{A1AC9EC1-B1FD-4659-8304-53652714DFF3}" srcOrd="0" destOrd="0" presId="urn:microsoft.com/office/officeart/2005/8/layout/cycle2"/>
    <dgm:cxn modelId="{E34BD09B-ABB7-42D5-946E-0B2EA0DC17CB}" type="presParOf" srcId="{AE692026-969F-49A2-99D3-501E3CDAFB2D}" destId="{FC9AEC83-8A34-416E-ADB1-769965C1BE09}" srcOrd="6" destOrd="0" presId="urn:microsoft.com/office/officeart/2005/8/layout/cycle2"/>
    <dgm:cxn modelId="{D9979B2F-0527-421B-9C86-7CBAA2651B6A}" type="presParOf" srcId="{AE692026-969F-49A2-99D3-501E3CDAFB2D}" destId="{27F7F757-5639-4E8D-B7BC-438DB737CBD6}" srcOrd="7" destOrd="0" presId="urn:microsoft.com/office/officeart/2005/8/layout/cycle2"/>
    <dgm:cxn modelId="{7ABFF3F0-D352-45A7-95BD-1C35FF502A72}" type="presParOf" srcId="{27F7F757-5639-4E8D-B7BC-438DB737CBD6}" destId="{1C0C47D8-1906-46A1-8CDB-0FBECB22C4ED}" srcOrd="0" destOrd="0" presId="urn:microsoft.com/office/officeart/2005/8/layout/cycle2"/>
  </dgm:cxnLst>
  <dgm:bg/>
  <dgm:whole>
    <a:ln>
      <a:solidFill>
        <a:schemeClr val="bg2">
          <a:lumMod val="20000"/>
          <a:lumOff val="80000"/>
        </a:schemeClr>
      </a:solidFill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FE773E-0D0D-4853-8FC2-C585534B9FA7}">
      <dsp:nvSpPr>
        <dsp:cNvPr id="0" name=""/>
        <dsp:cNvSpPr/>
      </dsp:nvSpPr>
      <dsp:spPr>
        <a:xfrm>
          <a:off x="4057675" y="153584"/>
          <a:ext cx="3022210" cy="2189352"/>
        </a:xfrm>
        <a:prstGeom prst="ellipse">
          <a:avLst/>
        </a:prstGeom>
        <a:solidFill>
          <a:schemeClr val="bg2">
            <a:lumMod val="60000"/>
            <a:lumOff val="40000"/>
          </a:schemeClr>
        </a:solidFill>
        <a:ln w="19050" cap="flat" cmpd="sng" algn="ctr">
          <a:solidFill>
            <a:schemeClr val="tx2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bg1">
                  <a:lumMod val="95000"/>
                </a:schemeClr>
              </a:solidFill>
            </a:rPr>
            <a:t>The SOCP solution  outputs an optimal battery and inverter control schedule</a:t>
          </a:r>
        </a:p>
      </dsp:txBody>
      <dsp:txXfrm>
        <a:off x="4500267" y="474207"/>
        <a:ext cx="2137026" cy="1548106"/>
      </dsp:txXfrm>
    </dsp:sp>
    <dsp:sp modelId="{F4F227FC-327F-4CAD-9C83-044C14E76999}">
      <dsp:nvSpPr>
        <dsp:cNvPr id="0" name=""/>
        <dsp:cNvSpPr/>
      </dsp:nvSpPr>
      <dsp:spPr>
        <a:xfrm rot="1130743">
          <a:off x="7213331" y="1655073"/>
          <a:ext cx="758326" cy="5678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/>
        </a:p>
      </dsp:txBody>
      <dsp:txXfrm>
        <a:off x="7217897" y="1741127"/>
        <a:ext cx="587976" cy="340700"/>
      </dsp:txXfrm>
    </dsp:sp>
    <dsp:sp modelId="{EBEB4AB3-D801-4615-973A-A003B350B7F7}">
      <dsp:nvSpPr>
        <dsp:cNvPr id="0" name=""/>
        <dsp:cNvSpPr/>
      </dsp:nvSpPr>
      <dsp:spPr>
        <a:xfrm>
          <a:off x="8149229" y="1613609"/>
          <a:ext cx="2823745" cy="1994605"/>
        </a:xfrm>
        <a:prstGeom prst="ellipse">
          <a:avLst/>
        </a:prstGeom>
        <a:solidFill>
          <a:schemeClr val="bg2">
            <a:lumMod val="60000"/>
            <a:lumOff val="40000"/>
          </a:schemeClr>
        </a:solidFill>
        <a:ln w="19050" cap="flat" cmpd="sng" algn="ctr">
          <a:solidFill>
            <a:schemeClr val="tx2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bg1">
                  <a:lumMod val="95000"/>
                </a:schemeClr>
              </a:solidFill>
            </a:rPr>
            <a:t>The schedule is used by the NLP to calculate a physically realizable schedule</a:t>
          </a:r>
        </a:p>
      </dsp:txBody>
      <dsp:txXfrm>
        <a:off x="8562757" y="1905712"/>
        <a:ext cx="1996689" cy="1410399"/>
      </dsp:txXfrm>
    </dsp:sp>
    <dsp:sp modelId="{CD633E9B-76DB-461A-BEA8-90588114C834}">
      <dsp:nvSpPr>
        <dsp:cNvPr id="0" name=""/>
        <dsp:cNvSpPr/>
      </dsp:nvSpPr>
      <dsp:spPr>
        <a:xfrm rot="9655314">
          <a:off x="7361706" y="2969658"/>
          <a:ext cx="682397" cy="5678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/>
        </a:p>
      </dsp:txBody>
      <dsp:txXfrm rot="10800000">
        <a:off x="7527378" y="3055385"/>
        <a:ext cx="512047" cy="340700"/>
      </dsp:txXfrm>
    </dsp:sp>
    <dsp:sp modelId="{4BAE3030-6163-4BB0-A9FC-4D12F88EF28E}">
      <dsp:nvSpPr>
        <dsp:cNvPr id="0" name=""/>
        <dsp:cNvSpPr/>
      </dsp:nvSpPr>
      <dsp:spPr>
        <a:xfrm>
          <a:off x="3973359" y="2870913"/>
          <a:ext cx="3284692" cy="2209054"/>
        </a:xfrm>
        <a:prstGeom prst="ellipse">
          <a:avLst/>
        </a:prstGeom>
        <a:solidFill>
          <a:schemeClr val="bg2">
            <a:lumMod val="60000"/>
            <a:lumOff val="40000"/>
          </a:schemeClr>
        </a:solidFill>
        <a:ln w="19050" cap="flat" cmpd="sng" algn="ctr">
          <a:solidFill>
            <a:schemeClr val="tx2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bg1">
                  <a:lumMod val="95000"/>
                </a:schemeClr>
              </a:solidFill>
            </a:rPr>
            <a:t>The physically realizable schedule is implemented by </a:t>
          </a:r>
          <a:r>
            <a:rPr lang="en-US" sz="1800" kern="1200" dirty="0" err="1">
              <a:solidFill>
                <a:schemeClr val="bg1">
                  <a:lumMod val="95000"/>
                </a:schemeClr>
              </a:solidFill>
            </a:rPr>
            <a:t>GridLab</a:t>
          </a:r>
          <a:r>
            <a:rPr lang="en-US" sz="1800" kern="1200" dirty="0">
              <a:solidFill>
                <a:schemeClr val="bg1">
                  <a:lumMod val="95000"/>
                </a:schemeClr>
              </a:solidFill>
            </a:rPr>
            <a:t>-D to determine the resulting AC Power Flows.</a:t>
          </a:r>
        </a:p>
      </dsp:txBody>
      <dsp:txXfrm>
        <a:off x="4454391" y="3194421"/>
        <a:ext cx="2322628" cy="1562038"/>
      </dsp:txXfrm>
    </dsp:sp>
    <dsp:sp modelId="{67617F40-DA62-4ADF-8E3B-AC4DF870A1B2}">
      <dsp:nvSpPr>
        <dsp:cNvPr id="0" name=""/>
        <dsp:cNvSpPr/>
      </dsp:nvSpPr>
      <dsp:spPr>
        <a:xfrm rot="11888737">
          <a:off x="2953571" y="2960928"/>
          <a:ext cx="865779" cy="5678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/>
        </a:p>
      </dsp:txBody>
      <dsp:txXfrm rot="10800000">
        <a:off x="3119685" y="3101021"/>
        <a:ext cx="695429" cy="340700"/>
      </dsp:txXfrm>
    </dsp:sp>
    <dsp:sp modelId="{FC9AEC83-8A34-416E-ADB1-769965C1BE09}">
      <dsp:nvSpPr>
        <dsp:cNvPr id="0" name=""/>
        <dsp:cNvSpPr/>
      </dsp:nvSpPr>
      <dsp:spPr>
        <a:xfrm>
          <a:off x="350075" y="1737438"/>
          <a:ext cx="2330595" cy="1788385"/>
        </a:xfrm>
        <a:prstGeom prst="ellipse">
          <a:avLst/>
        </a:prstGeom>
        <a:solidFill>
          <a:schemeClr val="bg2">
            <a:lumMod val="60000"/>
            <a:lumOff val="40000"/>
          </a:schemeClr>
        </a:solidFill>
        <a:ln w="19050" cap="flat" cmpd="sng" algn="ctr">
          <a:solidFill>
            <a:schemeClr val="tx2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bg1">
                  <a:lumMod val="95000"/>
                </a:schemeClr>
              </a:solidFill>
            </a:rPr>
            <a:t>The forecast of demand and renewable generations are updated.</a:t>
          </a:r>
        </a:p>
      </dsp:txBody>
      <dsp:txXfrm>
        <a:off x="691383" y="1999341"/>
        <a:ext cx="1647979" cy="1264579"/>
      </dsp:txXfrm>
    </dsp:sp>
    <dsp:sp modelId="{27F7F757-5639-4E8D-B7BC-438DB737CBD6}">
      <dsp:nvSpPr>
        <dsp:cNvPr id="0" name=""/>
        <dsp:cNvSpPr/>
      </dsp:nvSpPr>
      <dsp:spPr>
        <a:xfrm rot="20469357">
          <a:off x="2912541" y="1715908"/>
          <a:ext cx="908161" cy="5678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/>
        </a:p>
      </dsp:txBody>
      <dsp:txXfrm>
        <a:off x="2917106" y="1856986"/>
        <a:ext cx="737811" cy="3407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F007295-A262-4B4C-B3B9-A5147EDA213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440C5D-AF0B-4D35-87E2-31586FE763A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42D976-EE9F-4D81-93B4-309048736BC3}" type="datetimeFigureOut">
              <a:rPr lang="en-US" smtClean="0"/>
              <a:t>6/21/2023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6E2C2C-8523-4618-A980-A47A4BE03C9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426EBE-7AF6-4EEA-A555-9CC10FE10A3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EB6B82-8D0B-4843-8350-0C677FAF72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1201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CB9D09-B8C5-4B94-B5DC-AF4ED464E025}" type="datetimeFigureOut">
              <a:rPr lang="en-US" smtClean="0"/>
              <a:t>6/21/2023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448395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CEC689-B63F-4B6D-AF6D-31DA368AC8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1366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0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228600" algn="l" defTabSz="457200" rtl="0" eaLnBrk="1" latinLnBrk="0" hangingPunct="1">
      <a:defRPr sz="10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457200" algn="l" defTabSz="457200" rtl="0" eaLnBrk="1" latinLnBrk="0" hangingPunct="1">
      <a:defRPr sz="10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685800" algn="l" defTabSz="457200" rtl="0" eaLnBrk="1" latinLnBrk="0" hangingPunct="1">
      <a:defRPr sz="10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914400" algn="l" defTabSz="457200" rtl="0" eaLnBrk="1" latinLnBrk="0" hangingPunct="1">
      <a:defRPr sz="10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11430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6pPr>
    <a:lvl7pPr marL="1371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7pPr>
    <a:lvl8pPr marL="1600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8pPr>
    <a:lvl9pPr marL="1828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Remember to hit the </a:t>
            </a:r>
            <a:r>
              <a:rPr lang="en-US" b="1" dirty="0"/>
              <a:t>reset</a:t>
            </a:r>
            <a:r>
              <a:rPr lang="en-US" dirty="0"/>
              <a:t> button to make sure all the page elements react properly.</a:t>
            </a:r>
          </a:p>
          <a:p>
            <a:r>
              <a:rPr lang="en-US" dirty="0"/>
              <a:t>There are 20 different layouts that you can choose from.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CEC689-B63F-4B6D-AF6D-31DA368AC82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6348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CEC689-B63F-4B6D-AF6D-31DA368AC82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5799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CEC689-B63F-4B6D-AF6D-31DA368AC821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9294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CEC689-B63F-4B6D-AF6D-31DA368AC821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2756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CEC689-B63F-4B6D-AF6D-31DA368AC821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1510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CEC689-B63F-4B6D-AF6D-31DA368AC821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7744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 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B6568F7F-F0E0-46D0-960B-58B753B9B0C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475" y="3005573"/>
            <a:ext cx="12111050" cy="38233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488845"/>
            <a:ext cx="9144000" cy="1675397"/>
          </a:xfrm>
        </p:spPr>
        <p:txBody>
          <a:bodyPr anchor="b" anchorCtr="1">
            <a:noAutofit/>
          </a:bodyPr>
          <a:lstStyle>
            <a:lvl1pPr algn="ctr">
              <a:defRPr sz="4800" b="1">
                <a:solidFill>
                  <a:schemeClr val="bg1"/>
                </a:solidFill>
                <a:latin typeface="Corbel" panose="020B05030202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521121"/>
            <a:ext cx="9144000" cy="1614337"/>
          </a:xfrm>
        </p:spPr>
        <p:txBody>
          <a:bodyPr anchor="t" anchorCtr="1">
            <a:noAutofit/>
          </a:bodyPr>
          <a:lstStyle>
            <a:lvl1pPr marL="0" indent="0" algn="l">
              <a:buNone/>
              <a:defRPr sz="3200">
                <a:solidFill>
                  <a:schemeClr val="bg1">
                    <a:lumMod val="85000"/>
                  </a:schemeClr>
                </a:solidFill>
                <a:latin typeface="Corbel" panose="020B05030202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2C8390F-A1CB-4DC5-B007-5E142B78087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38725" y="523835"/>
            <a:ext cx="2114550" cy="1357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5882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4E50E9-59E0-4B05-B3E0-ABA1A45FB5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615440"/>
          </a:xfrm>
          <a:gradFill>
            <a:gsLst>
              <a:gs pos="0">
                <a:schemeClr val="tx1">
                  <a:alpha val="90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</p:spPr>
        <p:txBody>
          <a:bodyPr vert="horz" lIns="0" tIns="0" rIns="0" bIns="0" rtlCol="0" anchor="b" anchorCtr="1">
            <a:noAutofit/>
          </a:bodyPr>
          <a:lstStyle>
            <a:lvl1pPr algn="ctr">
              <a:def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42350DD2-B0BA-4A3D-B161-3329E6CA5BE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121" y="3024553"/>
            <a:ext cx="12142879" cy="3833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8990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3272F5B-D06F-45C3-93C0-97C922F20BB9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B57F82EF-FC63-4372-AB7B-6B10958C840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627807"/>
            <a:ext cx="7171757" cy="1272756"/>
          </a:xfrm>
        </p:spPr>
        <p:txBody>
          <a:bodyPr anchor="b" anchorCtr="0"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9404" y="2469732"/>
            <a:ext cx="5264150" cy="4041599"/>
          </a:xfrm>
        </p:spPr>
        <p:txBody>
          <a:bodyPr anchor="t" anchorCtr="0"/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4B28314-F229-4CEA-A701-B213BBC99594}"/>
              </a:ext>
            </a:extLst>
          </p:cNvPr>
          <p:cNvSpPr/>
          <p:nvPr userDrawn="1"/>
        </p:nvSpPr>
        <p:spPr>
          <a:xfrm>
            <a:off x="1079404" y="2076477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4116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1447034"/>
            <a:ext cx="5092819" cy="1107996"/>
          </a:xfrm>
        </p:spPr>
        <p:txBody>
          <a:bodyPr wrap="square" anchor="b" anchorCtr="0">
            <a:spAutoFit/>
          </a:bodyPr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9404" y="3124200"/>
            <a:ext cx="5093451" cy="3403600"/>
          </a:xfrm>
        </p:spPr>
        <p:txBody>
          <a:bodyPr anchor="t" anchorCtr="0"/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745069E1-66A9-45BF-B886-E9052A262DE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591719" y="293914"/>
            <a:ext cx="5600281" cy="4509198"/>
          </a:xfrm>
          <a:pattFill prst="pct5">
            <a:fgClr>
              <a:schemeClr val="bg1"/>
            </a:fgClr>
            <a:bgClr>
              <a:schemeClr val="tx1"/>
            </a:bgClr>
          </a:pattFill>
        </p:spPr>
        <p:txBody>
          <a:bodyPr vert="horz" lIns="0" tIns="0" rIns="0" bIns="0" rtlCol="0" anchor="t" anchorCtr="1">
            <a:noAutofit/>
          </a:bodyPr>
          <a:lstStyle>
            <a:lvl1pPr>
              <a:defRPr lang="en-US" dirty="0"/>
            </a:lvl1pPr>
          </a:lstStyle>
          <a:p>
            <a:pPr lvl="0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D571182-5020-4745-9218-F3F68CAA33C0}"/>
              </a:ext>
            </a:extLst>
          </p:cNvPr>
          <p:cNvSpPr/>
          <p:nvPr userDrawn="1"/>
        </p:nvSpPr>
        <p:spPr>
          <a:xfrm>
            <a:off x="1079404" y="2730944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5592F32-237F-433F-A66B-F68823AD6134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86CF5785-03AD-4729-9F73-AA1A767774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4430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C7DF516-0E78-41C8-BC02-43AF6CBB745A}"/>
              </a:ext>
            </a:extLst>
          </p:cNvPr>
          <p:cNvCxnSpPr>
            <a:cxnSpLocks/>
          </p:cNvCxnSpPr>
          <p:nvPr userDrawn="1"/>
        </p:nvCxnSpPr>
        <p:spPr>
          <a:xfrm>
            <a:off x="979494" y="2585191"/>
            <a:ext cx="537721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32588617-F174-4DF0-AB82-D24FA236E69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3002509"/>
          </a:xfrm>
          <a:custGeom>
            <a:avLst/>
            <a:gdLst>
              <a:gd name="connsiteX0" fmla="*/ 0 w 12192000"/>
              <a:gd name="connsiteY0" fmla="*/ 0 h 3002509"/>
              <a:gd name="connsiteX1" fmla="*/ 874207 w 12192000"/>
              <a:gd name="connsiteY1" fmla="*/ 0 h 3002509"/>
              <a:gd name="connsiteX2" fmla="*/ 874207 w 12192000"/>
              <a:gd name="connsiteY2" fmla="*/ 2 h 3002509"/>
              <a:gd name="connsiteX3" fmla="*/ 10420141 w 12192000"/>
              <a:gd name="connsiteY3" fmla="*/ 2 h 3002509"/>
              <a:gd name="connsiteX4" fmla="*/ 10420141 w 12192000"/>
              <a:gd name="connsiteY4" fmla="*/ 0 h 3002509"/>
              <a:gd name="connsiteX5" fmla="*/ 12192000 w 12192000"/>
              <a:gd name="connsiteY5" fmla="*/ 0 h 3002509"/>
              <a:gd name="connsiteX6" fmla="*/ 12192000 w 12192000"/>
              <a:gd name="connsiteY6" fmla="*/ 3002509 h 3002509"/>
              <a:gd name="connsiteX7" fmla="*/ 11629298 w 12192000"/>
              <a:gd name="connsiteY7" fmla="*/ 3002509 h 3002509"/>
              <a:gd name="connsiteX8" fmla="*/ 10420141 w 12192000"/>
              <a:gd name="connsiteY8" fmla="*/ 3002509 h 3002509"/>
              <a:gd name="connsiteX9" fmla="*/ 6356712 w 12192000"/>
              <a:gd name="connsiteY9" fmla="*/ 3002509 h 3002509"/>
              <a:gd name="connsiteX10" fmla="*/ 6356712 w 12192000"/>
              <a:gd name="connsiteY10" fmla="*/ 2565780 h 3002509"/>
              <a:gd name="connsiteX11" fmla="*/ 979494 w 12192000"/>
              <a:gd name="connsiteY11" fmla="*/ 2565780 h 3002509"/>
              <a:gd name="connsiteX12" fmla="*/ 979494 w 12192000"/>
              <a:gd name="connsiteY12" fmla="*/ 3002509 h 3002509"/>
              <a:gd name="connsiteX13" fmla="*/ 874207 w 12192000"/>
              <a:gd name="connsiteY13" fmla="*/ 3002509 h 3002509"/>
              <a:gd name="connsiteX14" fmla="*/ 488176 w 12192000"/>
              <a:gd name="connsiteY14" fmla="*/ 3002509 h 3002509"/>
              <a:gd name="connsiteX15" fmla="*/ 0 w 12192000"/>
              <a:gd name="connsiteY15" fmla="*/ 3002509 h 3002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000" h="3002509">
                <a:moveTo>
                  <a:pt x="0" y="0"/>
                </a:moveTo>
                <a:lnTo>
                  <a:pt x="874207" y="0"/>
                </a:lnTo>
                <a:lnTo>
                  <a:pt x="874207" y="2"/>
                </a:lnTo>
                <a:lnTo>
                  <a:pt x="10420141" y="2"/>
                </a:lnTo>
                <a:lnTo>
                  <a:pt x="10420141" y="0"/>
                </a:lnTo>
                <a:lnTo>
                  <a:pt x="12192000" y="0"/>
                </a:lnTo>
                <a:lnTo>
                  <a:pt x="12192000" y="3002509"/>
                </a:lnTo>
                <a:lnTo>
                  <a:pt x="11629298" y="3002509"/>
                </a:lnTo>
                <a:lnTo>
                  <a:pt x="10420141" y="3002509"/>
                </a:lnTo>
                <a:lnTo>
                  <a:pt x="6356712" y="3002509"/>
                </a:lnTo>
                <a:lnTo>
                  <a:pt x="6356712" y="2565780"/>
                </a:lnTo>
                <a:lnTo>
                  <a:pt x="979494" y="2565780"/>
                </a:lnTo>
                <a:lnTo>
                  <a:pt x="979494" y="3002509"/>
                </a:lnTo>
                <a:lnTo>
                  <a:pt x="874207" y="3002509"/>
                </a:lnTo>
                <a:lnTo>
                  <a:pt x="488176" y="3002509"/>
                </a:lnTo>
                <a:lnTo>
                  <a:pt x="0" y="3002509"/>
                </a:lnTo>
                <a:close/>
              </a:path>
            </a:pathLst>
          </a:custGeom>
          <a:pattFill prst="pct90">
            <a:fgClr>
              <a:schemeClr val="tx1"/>
            </a:fgClr>
            <a:bgClr>
              <a:schemeClr val="bg1"/>
            </a:bgClr>
          </a:patt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18471" y="2825087"/>
            <a:ext cx="4892581" cy="794760"/>
          </a:xfrm>
        </p:spPr>
        <p:txBody>
          <a:bodyPr anchor="b" anchorCtr="0"/>
          <a:lstStyle>
            <a:lvl1pPr algn="l"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31617" y="3893074"/>
            <a:ext cx="4872973" cy="2726090"/>
          </a:xfrm>
        </p:spPr>
        <p:txBody>
          <a:bodyPr anchor="t" anchorCtr="0"/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87D14DF-5E3B-41EB-8A91-1BED59B88863}"/>
              </a:ext>
            </a:extLst>
          </p:cNvPr>
          <p:cNvSpPr/>
          <p:nvPr userDrawn="1"/>
        </p:nvSpPr>
        <p:spPr>
          <a:xfrm>
            <a:off x="979494" y="6766560"/>
            <a:ext cx="5377218" cy="9144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842D1D0-12D7-4CD5-ABFE-D3A5E28E87D8}"/>
              </a:ext>
            </a:extLst>
          </p:cNvPr>
          <p:cNvSpPr/>
          <p:nvPr userDrawn="1"/>
        </p:nvSpPr>
        <p:spPr>
          <a:xfrm>
            <a:off x="1218471" y="3654238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7373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172BC89-B507-4305-BFAA-84C0EE419D90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50DCB285-323D-448D-81EB-F995D412F60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560638"/>
            <a:ext cx="5578468" cy="1994392"/>
          </a:xfrm>
        </p:spPr>
        <p:txBody>
          <a:bodyPr wrap="square" anchor="b" anchorCtr="0">
            <a:spAutoFit/>
          </a:bodyPr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14575" y="618596"/>
            <a:ext cx="4572000" cy="350865"/>
          </a:xfrm>
          <a:noFill/>
        </p:spPr>
        <p:txBody>
          <a:bodyPr wrap="square" lIns="0" tIns="0" rIns="0" bIns="0" anchor="t" anchorCtr="0">
            <a:noAutofit/>
          </a:bodyPr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E4050D4-C2CD-4683-9D0C-F093C6F31754}"/>
              </a:ext>
            </a:extLst>
          </p:cNvPr>
          <p:cNvSpPr/>
          <p:nvPr userDrawn="1"/>
        </p:nvSpPr>
        <p:spPr>
          <a:xfrm>
            <a:off x="1079404" y="2730944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2261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A5DB35EE-3D5D-40C7-B409-133C0C4222B5}"/>
              </a:ext>
            </a:extLst>
          </p:cNvPr>
          <p:cNvGrpSpPr/>
          <p:nvPr userDrawn="1"/>
        </p:nvGrpSpPr>
        <p:grpSpPr>
          <a:xfrm>
            <a:off x="1003202" y="2426144"/>
            <a:ext cx="10187475" cy="1650561"/>
            <a:chOff x="1003202" y="2426144"/>
            <a:chExt cx="10187475" cy="165056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E4050D4-C2CD-4683-9D0C-F093C6F31754}"/>
                </a:ext>
              </a:extLst>
            </p:cNvPr>
            <p:cNvSpPr/>
            <p:nvPr userDrawn="1"/>
          </p:nvSpPr>
          <p:spPr>
            <a:xfrm>
              <a:off x="1079404" y="2426144"/>
              <a:ext cx="182880" cy="9144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4C368F23-436E-4B2B-B643-7AFE8BAEDCAA}"/>
                </a:ext>
              </a:extLst>
            </p:cNvPr>
            <p:cNvSpPr/>
            <p:nvPr/>
          </p:nvSpPr>
          <p:spPr>
            <a:xfrm>
              <a:off x="1003202" y="3124200"/>
              <a:ext cx="1157287" cy="952505"/>
            </a:xfrm>
            <a:custGeom>
              <a:avLst/>
              <a:gdLst>
                <a:gd name="connsiteX0" fmla="*/ 338098 w 1157287"/>
                <a:gd name="connsiteY0" fmla="*/ -14 h 952505"/>
                <a:gd name="connsiteX1" fmla="*/ 480973 w 1157287"/>
                <a:gd name="connsiteY1" fmla="*/ 114286 h 952505"/>
                <a:gd name="connsiteX2" fmla="*/ 199985 w 1157287"/>
                <a:gd name="connsiteY2" fmla="*/ 557199 h 952505"/>
                <a:gd name="connsiteX3" fmla="*/ 252373 w 1157287"/>
                <a:gd name="connsiteY3" fmla="*/ 547674 h 952505"/>
                <a:gd name="connsiteX4" fmla="*/ 442873 w 1157287"/>
                <a:gd name="connsiteY4" fmla="*/ 747699 h 952505"/>
                <a:gd name="connsiteX5" fmla="*/ 241144 w 1157287"/>
                <a:gd name="connsiteY5" fmla="*/ 952486 h 952505"/>
                <a:gd name="connsiteX6" fmla="*/ 238085 w 1157287"/>
                <a:gd name="connsiteY6" fmla="*/ 952486 h 952505"/>
                <a:gd name="connsiteX7" fmla="*/ -40 w 1157287"/>
                <a:gd name="connsiteY7" fmla="*/ 647686 h 952505"/>
                <a:gd name="connsiteX8" fmla="*/ 338098 w 1157287"/>
                <a:gd name="connsiteY8" fmla="*/ -14 h 952505"/>
                <a:gd name="connsiteX9" fmla="*/ 1014373 w 1157287"/>
                <a:gd name="connsiteY9" fmla="*/ -14 h 952505"/>
                <a:gd name="connsiteX10" fmla="*/ 1157248 w 1157287"/>
                <a:gd name="connsiteY10" fmla="*/ 114286 h 952505"/>
                <a:gd name="connsiteX11" fmla="*/ 876260 w 1157287"/>
                <a:gd name="connsiteY11" fmla="*/ 557199 h 952505"/>
                <a:gd name="connsiteX12" fmla="*/ 928648 w 1157287"/>
                <a:gd name="connsiteY12" fmla="*/ 547674 h 952505"/>
                <a:gd name="connsiteX13" fmla="*/ 1119148 w 1157287"/>
                <a:gd name="connsiteY13" fmla="*/ 747699 h 952505"/>
                <a:gd name="connsiteX14" fmla="*/ 917420 w 1157287"/>
                <a:gd name="connsiteY14" fmla="*/ 952486 h 952505"/>
                <a:gd name="connsiteX15" fmla="*/ 914360 w 1157287"/>
                <a:gd name="connsiteY15" fmla="*/ 952486 h 952505"/>
                <a:gd name="connsiteX16" fmla="*/ 676235 w 1157287"/>
                <a:gd name="connsiteY16" fmla="*/ 647686 h 952505"/>
                <a:gd name="connsiteX17" fmla="*/ 1014373 w 1157287"/>
                <a:gd name="connsiteY17" fmla="*/ -14 h 952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7287" h="952505">
                  <a:moveTo>
                    <a:pt x="338098" y="-14"/>
                  </a:moveTo>
                  <a:lnTo>
                    <a:pt x="480973" y="114286"/>
                  </a:lnTo>
                  <a:cubicBezTo>
                    <a:pt x="328573" y="219061"/>
                    <a:pt x="209510" y="404799"/>
                    <a:pt x="199985" y="557199"/>
                  </a:cubicBezTo>
                  <a:cubicBezTo>
                    <a:pt x="204748" y="552436"/>
                    <a:pt x="238085" y="547674"/>
                    <a:pt x="252373" y="547674"/>
                  </a:cubicBezTo>
                  <a:cubicBezTo>
                    <a:pt x="361910" y="547674"/>
                    <a:pt x="442873" y="638161"/>
                    <a:pt x="442873" y="747699"/>
                  </a:cubicBezTo>
                  <a:cubicBezTo>
                    <a:pt x="443717" y="859955"/>
                    <a:pt x="353401" y="951641"/>
                    <a:pt x="241144" y="952486"/>
                  </a:cubicBezTo>
                  <a:cubicBezTo>
                    <a:pt x="240125" y="952494"/>
                    <a:pt x="239105" y="952494"/>
                    <a:pt x="238085" y="952486"/>
                  </a:cubicBezTo>
                  <a:cubicBezTo>
                    <a:pt x="109498" y="952486"/>
                    <a:pt x="-40" y="842949"/>
                    <a:pt x="-40" y="647686"/>
                  </a:cubicBezTo>
                  <a:cubicBezTo>
                    <a:pt x="-40" y="380986"/>
                    <a:pt x="152360" y="133336"/>
                    <a:pt x="338098" y="-14"/>
                  </a:cubicBezTo>
                  <a:close/>
                  <a:moveTo>
                    <a:pt x="1014373" y="-14"/>
                  </a:moveTo>
                  <a:lnTo>
                    <a:pt x="1157248" y="114286"/>
                  </a:lnTo>
                  <a:cubicBezTo>
                    <a:pt x="1004848" y="219061"/>
                    <a:pt x="885785" y="404799"/>
                    <a:pt x="876260" y="557199"/>
                  </a:cubicBezTo>
                  <a:cubicBezTo>
                    <a:pt x="881023" y="552436"/>
                    <a:pt x="909598" y="547674"/>
                    <a:pt x="928648" y="547674"/>
                  </a:cubicBezTo>
                  <a:cubicBezTo>
                    <a:pt x="1038185" y="547674"/>
                    <a:pt x="1119148" y="638161"/>
                    <a:pt x="1119148" y="747699"/>
                  </a:cubicBezTo>
                  <a:cubicBezTo>
                    <a:pt x="1119992" y="859955"/>
                    <a:pt x="1029676" y="951641"/>
                    <a:pt x="917420" y="952486"/>
                  </a:cubicBezTo>
                  <a:cubicBezTo>
                    <a:pt x="916400" y="952494"/>
                    <a:pt x="915380" y="952494"/>
                    <a:pt x="914360" y="952486"/>
                  </a:cubicBezTo>
                  <a:cubicBezTo>
                    <a:pt x="785773" y="952486"/>
                    <a:pt x="676235" y="842949"/>
                    <a:pt x="676235" y="647686"/>
                  </a:cubicBezTo>
                  <a:cubicBezTo>
                    <a:pt x="676235" y="380986"/>
                    <a:pt x="828635" y="133336"/>
                    <a:pt x="1014373" y="-14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7ED64C52-691F-4E4E-A130-109AF3BC94C7}"/>
                </a:ext>
              </a:extLst>
            </p:cNvPr>
            <p:cNvSpPr/>
            <p:nvPr/>
          </p:nvSpPr>
          <p:spPr>
            <a:xfrm>
              <a:off x="10038439" y="3124200"/>
              <a:ext cx="1152238" cy="952503"/>
            </a:xfrm>
            <a:custGeom>
              <a:avLst/>
              <a:gdLst>
                <a:gd name="connsiteX0" fmla="*/ 138073 w 1152238"/>
                <a:gd name="connsiteY0" fmla="*/ 952490 h 952503"/>
                <a:gd name="connsiteX1" fmla="*/ -40 w 1152238"/>
                <a:gd name="connsiteY1" fmla="*/ 838190 h 952503"/>
                <a:gd name="connsiteX2" fmla="*/ 276185 w 1152238"/>
                <a:gd name="connsiteY2" fmla="*/ 395277 h 952503"/>
                <a:gd name="connsiteX3" fmla="*/ 228560 w 1152238"/>
                <a:gd name="connsiteY3" fmla="*/ 404802 h 952503"/>
                <a:gd name="connsiteX4" fmla="*/ 33298 w 1152238"/>
                <a:gd name="connsiteY4" fmla="*/ 204777 h 952503"/>
                <a:gd name="connsiteX5" fmla="*/ 237799 w 1152238"/>
                <a:gd name="connsiteY5" fmla="*/ -10 h 952503"/>
                <a:gd name="connsiteX6" fmla="*/ 480973 w 1152238"/>
                <a:gd name="connsiteY6" fmla="*/ 304790 h 952503"/>
                <a:gd name="connsiteX7" fmla="*/ 138073 w 1152238"/>
                <a:gd name="connsiteY7" fmla="*/ 952490 h 952503"/>
                <a:gd name="connsiteX8" fmla="*/ 814348 w 1152238"/>
                <a:gd name="connsiteY8" fmla="*/ 952490 h 952503"/>
                <a:gd name="connsiteX9" fmla="*/ 671473 w 1152238"/>
                <a:gd name="connsiteY9" fmla="*/ 838190 h 952503"/>
                <a:gd name="connsiteX10" fmla="*/ 952460 w 1152238"/>
                <a:gd name="connsiteY10" fmla="*/ 395277 h 952503"/>
                <a:gd name="connsiteX11" fmla="*/ 900073 w 1152238"/>
                <a:gd name="connsiteY11" fmla="*/ 404802 h 952503"/>
                <a:gd name="connsiteX12" fmla="*/ 709573 w 1152238"/>
                <a:gd name="connsiteY12" fmla="*/ 204777 h 952503"/>
                <a:gd name="connsiteX13" fmla="*/ 911303 w 1152238"/>
                <a:gd name="connsiteY13" fmla="*/ -8 h 952503"/>
                <a:gd name="connsiteX14" fmla="*/ 914075 w 1152238"/>
                <a:gd name="connsiteY14" fmla="*/ -10 h 952503"/>
                <a:gd name="connsiteX15" fmla="*/ 1152199 w 1152238"/>
                <a:gd name="connsiteY15" fmla="*/ 304790 h 952503"/>
                <a:gd name="connsiteX16" fmla="*/ 814348 w 1152238"/>
                <a:gd name="connsiteY16" fmla="*/ 952490 h 952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52238" h="952503">
                  <a:moveTo>
                    <a:pt x="138073" y="952490"/>
                  </a:moveTo>
                  <a:lnTo>
                    <a:pt x="-40" y="838190"/>
                  </a:lnTo>
                  <a:cubicBezTo>
                    <a:pt x="152360" y="733415"/>
                    <a:pt x="266660" y="547677"/>
                    <a:pt x="276185" y="395277"/>
                  </a:cubicBezTo>
                  <a:cubicBezTo>
                    <a:pt x="276185" y="400040"/>
                    <a:pt x="242848" y="404802"/>
                    <a:pt x="228560" y="404802"/>
                  </a:cubicBezTo>
                  <a:cubicBezTo>
                    <a:pt x="114260" y="404802"/>
                    <a:pt x="33298" y="319077"/>
                    <a:pt x="33298" y="204777"/>
                  </a:cubicBezTo>
                  <a:cubicBezTo>
                    <a:pt x="34125" y="92132"/>
                    <a:pt x="125155" y="975"/>
                    <a:pt x="237799" y="-10"/>
                  </a:cubicBezTo>
                  <a:cubicBezTo>
                    <a:pt x="366673" y="-10"/>
                    <a:pt x="480973" y="109527"/>
                    <a:pt x="480973" y="304790"/>
                  </a:cubicBezTo>
                  <a:cubicBezTo>
                    <a:pt x="480973" y="571490"/>
                    <a:pt x="323524" y="823902"/>
                    <a:pt x="138073" y="952490"/>
                  </a:cubicBezTo>
                  <a:close/>
                  <a:moveTo>
                    <a:pt x="814348" y="952490"/>
                  </a:moveTo>
                  <a:lnTo>
                    <a:pt x="671473" y="838190"/>
                  </a:lnTo>
                  <a:cubicBezTo>
                    <a:pt x="823873" y="733415"/>
                    <a:pt x="942935" y="547677"/>
                    <a:pt x="952460" y="395277"/>
                  </a:cubicBezTo>
                  <a:cubicBezTo>
                    <a:pt x="947698" y="400040"/>
                    <a:pt x="919123" y="404802"/>
                    <a:pt x="900073" y="404802"/>
                  </a:cubicBezTo>
                  <a:cubicBezTo>
                    <a:pt x="790535" y="404802"/>
                    <a:pt x="709573" y="319077"/>
                    <a:pt x="709573" y="204777"/>
                  </a:cubicBezTo>
                  <a:cubicBezTo>
                    <a:pt x="708729" y="92521"/>
                    <a:pt x="799046" y="836"/>
                    <a:pt x="911303" y="-8"/>
                  </a:cubicBezTo>
                  <a:cubicBezTo>
                    <a:pt x="912226" y="-15"/>
                    <a:pt x="913151" y="-16"/>
                    <a:pt x="914075" y="-10"/>
                  </a:cubicBezTo>
                  <a:cubicBezTo>
                    <a:pt x="1042662" y="-10"/>
                    <a:pt x="1152199" y="109527"/>
                    <a:pt x="1152199" y="304790"/>
                  </a:cubicBezTo>
                  <a:cubicBezTo>
                    <a:pt x="1152199" y="571490"/>
                    <a:pt x="999799" y="823902"/>
                    <a:pt x="814348" y="952490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CF68D786-C98F-4FE4-8396-6519C133C59A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29D9F925-78A0-46DD-830A-943A674BB1F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920635"/>
            <a:ext cx="8691516" cy="1329595"/>
          </a:xfrm>
        </p:spPr>
        <p:txBody>
          <a:bodyPr wrap="square" anchor="b" anchorCtr="0">
            <a:spAutoFit/>
          </a:bodyPr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504210" y="3140123"/>
            <a:ext cx="7190508" cy="2997441"/>
          </a:xfrm>
          <a:noFill/>
        </p:spPr>
        <p:txBody>
          <a:bodyPr wrap="square" lIns="0" tIns="0" rIns="0" bIns="0" anchor="t" anchorCtr="0">
            <a:noAutofit/>
          </a:bodyPr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988669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560638"/>
            <a:ext cx="5799532" cy="1994392"/>
          </a:xfrm>
        </p:spPr>
        <p:txBody>
          <a:bodyPr wrap="square" anchor="b" anchorCtr="0">
            <a:spAutoFit/>
          </a:bodyPr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14575" y="618596"/>
            <a:ext cx="4572000" cy="350865"/>
          </a:xfrm>
          <a:noFill/>
        </p:spPr>
        <p:txBody>
          <a:bodyPr wrap="square" lIns="0" tIns="0" rIns="0" bIns="0" anchor="t" anchorCtr="0">
            <a:noAutofit/>
          </a:bodyPr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23D1C27-A47E-49F4-8FF1-3954D853A2CE}"/>
              </a:ext>
            </a:extLst>
          </p:cNvPr>
          <p:cNvSpPr/>
          <p:nvPr userDrawn="1"/>
        </p:nvSpPr>
        <p:spPr>
          <a:xfrm>
            <a:off x="1079404" y="2730944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A49FF349-499D-4773-A3B2-1547301DCB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79404" y="3124200"/>
            <a:ext cx="5264150" cy="3733800"/>
          </a:xfrm>
          <a:pattFill prst="pct90">
            <a:fgClr>
              <a:schemeClr val="tx2"/>
            </a:fgClr>
            <a:bgClr>
              <a:schemeClr val="bg1"/>
            </a:bgClr>
          </a:pattFill>
        </p:spPr>
        <p:txBody>
          <a:bodyPr/>
          <a:lstStyle/>
          <a:p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6D5FDAA-EAF5-4519-A160-C1D803267657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6D8A0A40-A66E-4EAB-B930-8FCBB8FCCA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8272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D0655B-5834-474B-BC1F-9C661A5AD1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686" y="355078"/>
            <a:ext cx="10063163" cy="127275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7686" y="2248664"/>
            <a:ext cx="10063163" cy="4286531"/>
          </a:xfrm>
        </p:spPr>
        <p:txBody>
          <a:bodyPr anchor="t" anchorCtr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052139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 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51FD4580-B741-442B-8F45-7363BA70CB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339" y="3023843"/>
            <a:ext cx="12081470" cy="3814061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799" y="3298376"/>
            <a:ext cx="10063163" cy="1533002"/>
          </a:xfrm>
        </p:spPr>
        <p:txBody>
          <a:bodyPr lIns="0" tIns="0" rIns="0" bIns="0"/>
          <a:lstStyle>
            <a:lvl1pPr marL="0" indent="0" algn="l">
              <a:buNone/>
              <a:defRPr sz="32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8C685A-AF05-487F-BDC4-E0027061E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017317"/>
            <a:ext cx="10063163" cy="175602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EED798E-0F13-41D5-9F7D-521AF44734DA}"/>
              </a:ext>
            </a:extLst>
          </p:cNvPr>
          <p:cNvSpPr/>
          <p:nvPr userDrawn="1"/>
        </p:nvSpPr>
        <p:spPr>
          <a:xfrm>
            <a:off x="1079404" y="2860553"/>
            <a:ext cx="182880" cy="914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932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228568"/>
            <a:ext cx="4670128" cy="4286532"/>
          </a:xfrm>
        </p:spPr>
        <p:txBody>
          <a:bodyPr anchor="t" anchorCtr="0"/>
          <a:lstStyle>
            <a:lvl1pPr>
              <a:lnSpc>
                <a:spcPct val="90000"/>
              </a:lnSpc>
              <a:defRPr sz="2400"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59835" y="2228568"/>
            <a:ext cx="4670128" cy="4286532"/>
          </a:xfrm>
        </p:spPr>
        <p:txBody>
          <a:bodyPr anchor="t" anchorCtr="0"/>
          <a:lstStyle>
            <a:lvl1pPr>
              <a:lnSpc>
                <a:spcPct val="90000"/>
              </a:lnSpc>
              <a:defRPr sz="2400"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BCDCAAAE-3117-43B1-8365-13245D2510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55078"/>
            <a:ext cx="10063163" cy="12727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776008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1949373"/>
            <a:ext cx="4537075" cy="806904"/>
          </a:xfrm>
        </p:spPr>
        <p:txBody>
          <a:bodyPr anchor="b"/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2800" b="1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6800" y="2874659"/>
            <a:ext cx="4537075" cy="3608620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91301" y="1938488"/>
            <a:ext cx="4561114" cy="817789"/>
          </a:xfrm>
        </p:spPr>
        <p:txBody>
          <a:bodyPr vert="horz" lIns="0" tIns="0" rIns="0" bIns="0" rtlCol="0" anchor="b" anchorCtr="0"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lang="en-US" sz="2800" b="1" dirty="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91301" y="2874659"/>
            <a:ext cx="4535424" cy="3640442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5BCD8D19-683F-4EEA-A357-6C4EB3371C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55078"/>
            <a:ext cx="10063163" cy="1272756"/>
          </a:xfrm>
        </p:spPr>
        <p:txBody>
          <a:bodyPr vert="horz" lIns="0" tIns="0" rIns="0" bIns="0" rtlCol="0" anchor="b" anchorCtr="0">
            <a:noAutofit/>
          </a:bodyPr>
          <a:lstStyle>
            <a:lvl1pPr>
              <a:defRPr lang="en-US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727861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6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355078"/>
            <a:ext cx="10063163" cy="127275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48050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7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A44C8B7-E3DE-4FF2-A95C-6EF26B46BA5D}"/>
              </a:ext>
            </a:extLst>
          </p:cNvPr>
          <p:cNvSpPr/>
          <p:nvPr userDrawn="1"/>
        </p:nvSpPr>
        <p:spPr>
          <a:xfrm>
            <a:off x="-1" y="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5382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002B8-C24E-459A-BF60-3329F2C39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55078"/>
            <a:ext cx="10063163" cy="1272756"/>
          </a:xfrm>
        </p:spPr>
        <p:txBody>
          <a:bodyPr vert="horz" lIns="0" tIns="0" rIns="0" bIns="0" rtlCol="0" anchor="b" anchorCtr="0">
            <a:noAutofit/>
          </a:bodyPr>
          <a:lstStyle>
            <a:lvl1pPr algn="l">
              <a:defRPr lang="en-US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7B51F18-4389-423C-83FA-B3547BD9808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617029" y="2228568"/>
            <a:ext cx="6350558" cy="428653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1B35F952-6A35-4BAF-A7DB-A4486D42B57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66798" y="2228568"/>
            <a:ext cx="4310064" cy="3857625"/>
          </a:xfrm>
          <a:pattFill prst="pct90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8947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06D0E941-EDE7-49BA-BDF4-3F57E52E90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92421" y="5124324"/>
            <a:ext cx="5299579" cy="1673051"/>
          </a:xfrm>
          <a:prstGeom prst="rect">
            <a:avLst/>
          </a:prstGeom>
        </p:spPr>
      </p:pic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6E33B11D-E83F-4E7D-A79C-E543708471D0}"/>
              </a:ext>
            </a:extLst>
          </p:cNvPr>
          <p:cNvSpPr>
            <a:spLocks noGrp="1" noChangeAspect="1"/>
          </p:cNvSpPr>
          <p:nvPr>
            <p:ph type="pic" idx="1"/>
          </p:nvPr>
        </p:nvSpPr>
        <p:spPr>
          <a:xfrm>
            <a:off x="7534275" y="1"/>
            <a:ext cx="4657725" cy="6857999"/>
          </a:xfrm>
          <a:custGeom>
            <a:avLst/>
            <a:gdLst>
              <a:gd name="connsiteX0" fmla="*/ 3193833 w 4657725"/>
              <a:gd name="connsiteY0" fmla="*/ 5150699 h 6857999"/>
              <a:gd name="connsiteX1" fmla="*/ 3193833 w 4657725"/>
              <a:gd name="connsiteY1" fmla="*/ 6122685 h 6857999"/>
              <a:gd name="connsiteX2" fmla="*/ 3923369 w 4657725"/>
              <a:gd name="connsiteY2" fmla="*/ 6796563 h 6857999"/>
              <a:gd name="connsiteX3" fmla="*/ 4652952 w 4657725"/>
              <a:gd name="connsiteY3" fmla="*/ 6120308 h 6857999"/>
              <a:gd name="connsiteX4" fmla="*/ 4652952 w 4657725"/>
              <a:gd name="connsiteY4" fmla="*/ 5150699 h 6857999"/>
              <a:gd name="connsiteX5" fmla="*/ 4301469 w 4657725"/>
              <a:gd name="connsiteY5" fmla="*/ 5150699 h 6857999"/>
              <a:gd name="connsiteX6" fmla="*/ 4301469 w 4657725"/>
              <a:gd name="connsiteY6" fmla="*/ 6110517 h 6857999"/>
              <a:gd name="connsiteX7" fmla="*/ 3923369 w 4657725"/>
              <a:gd name="connsiteY7" fmla="*/ 6491041 h 6857999"/>
              <a:gd name="connsiteX8" fmla="*/ 3542845 w 4657725"/>
              <a:gd name="connsiteY8" fmla="*/ 6110517 h 6857999"/>
              <a:gd name="connsiteX9" fmla="*/ 3542845 w 4657725"/>
              <a:gd name="connsiteY9" fmla="*/ 5150699 h 6857999"/>
              <a:gd name="connsiteX10" fmla="*/ 2421901 w 4657725"/>
              <a:gd name="connsiteY10" fmla="*/ 5126459 h 6857999"/>
              <a:gd name="connsiteX11" fmla="*/ 1808766 w 4657725"/>
              <a:gd name="connsiteY11" fmla="*/ 5618488 h 6857999"/>
              <a:gd name="connsiteX12" fmla="*/ 2739496 w 4657725"/>
              <a:gd name="connsiteY12" fmla="*/ 6316559 h 6857999"/>
              <a:gd name="connsiteX13" fmla="*/ 2458309 w 4657725"/>
              <a:gd name="connsiteY13" fmla="*/ 6495937 h 6857999"/>
              <a:gd name="connsiteX14" fmla="*/ 1944416 w 4657725"/>
              <a:gd name="connsiteY14" fmla="*/ 6277822 h 6857999"/>
              <a:gd name="connsiteX15" fmla="*/ 1757814 w 4657725"/>
              <a:gd name="connsiteY15" fmla="*/ 6539569 h 6857999"/>
              <a:gd name="connsiteX16" fmla="*/ 2441246 w 4657725"/>
              <a:gd name="connsiteY16" fmla="*/ 6796516 h 6857999"/>
              <a:gd name="connsiteX17" fmla="*/ 3088460 w 4657725"/>
              <a:gd name="connsiteY17" fmla="*/ 6277822 h 6857999"/>
              <a:gd name="connsiteX18" fmla="*/ 2160155 w 4657725"/>
              <a:gd name="connsiteY18" fmla="*/ 5589257 h 6857999"/>
              <a:gd name="connsiteX19" fmla="*/ 2390342 w 4657725"/>
              <a:gd name="connsiteY19" fmla="*/ 5426848 h 6857999"/>
              <a:gd name="connsiteX20" fmla="*/ 2860602 w 4657725"/>
              <a:gd name="connsiteY20" fmla="*/ 5603801 h 6857999"/>
              <a:gd name="connsiteX21" fmla="*/ 3052100 w 4657725"/>
              <a:gd name="connsiteY21" fmla="*/ 5351893 h 6857999"/>
              <a:gd name="connsiteX22" fmla="*/ 2421901 w 4657725"/>
              <a:gd name="connsiteY22" fmla="*/ 5126459 h 6857999"/>
              <a:gd name="connsiteX23" fmla="*/ 0 w 4657725"/>
              <a:gd name="connsiteY23" fmla="*/ 0 h 6857999"/>
              <a:gd name="connsiteX24" fmla="*/ 4657725 w 4657725"/>
              <a:gd name="connsiteY24" fmla="*/ 0 h 6857999"/>
              <a:gd name="connsiteX25" fmla="*/ 4657725 w 4657725"/>
              <a:gd name="connsiteY25" fmla="*/ 6857999 h 6857999"/>
              <a:gd name="connsiteX26" fmla="*/ 0 w 4657725"/>
              <a:gd name="connsiteY26" fmla="*/ 6857999 h 6857999"/>
              <a:gd name="connsiteX27" fmla="*/ 0 w 4657725"/>
              <a:gd name="connsiteY27" fmla="*/ 6767905 h 6857999"/>
              <a:gd name="connsiteX28" fmla="*/ 290396 w 4657725"/>
              <a:gd name="connsiteY28" fmla="*/ 6767905 h 6857999"/>
              <a:gd name="connsiteX29" fmla="*/ 589929 w 4657725"/>
              <a:gd name="connsiteY29" fmla="*/ 5833801 h 6857999"/>
              <a:gd name="connsiteX30" fmla="*/ 890270 w 4657725"/>
              <a:gd name="connsiteY30" fmla="*/ 6767905 h 6857999"/>
              <a:gd name="connsiteX31" fmla="*/ 1241849 w 4657725"/>
              <a:gd name="connsiteY31" fmla="*/ 6767905 h 6857999"/>
              <a:gd name="connsiteX32" fmla="*/ 1819004 w 4657725"/>
              <a:gd name="connsiteY32" fmla="*/ 5150939 h 6857999"/>
              <a:gd name="connsiteX33" fmla="*/ 1452644 w 4657725"/>
              <a:gd name="connsiteY33" fmla="*/ 5150939 h 6857999"/>
              <a:gd name="connsiteX34" fmla="*/ 1076160 w 4657725"/>
              <a:gd name="connsiteY34" fmla="*/ 6206910 h 6857999"/>
              <a:gd name="connsiteX35" fmla="*/ 736749 w 4657725"/>
              <a:gd name="connsiteY35" fmla="*/ 5150939 h 6857999"/>
              <a:gd name="connsiteX36" fmla="*/ 444440 w 4657725"/>
              <a:gd name="connsiteY36" fmla="*/ 5150939 h 6857999"/>
              <a:gd name="connsiteX37" fmla="*/ 103651 w 4657725"/>
              <a:gd name="connsiteY37" fmla="*/ 6208288 h 6857999"/>
              <a:gd name="connsiteX38" fmla="*/ 0 w 4657725"/>
              <a:gd name="connsiteY38" fmla="*/ 5917501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4657725" h="6857999">
                <a:moveTo>
                  <a:pt x="3193833" y="5150699"/>
                </a:moveTo>
                <a:lnTo>
                  <a:pt x="3193833" y="6122685"/>
                </a:lnTo>
                <a:cubicBezTo>
                  <a:pt x="3193833" y="6520177"/>
                  <a:pt x="3431435" y="6796563"/>
                  <a:pt x="3923369" y="6796563"/>
                </a:cubicBezTo>
                <a:cubicBezTo>
                  <a:pt x="4415303" y="6796563"/>
                  <a:pt x="4652952" y="6522601"/>
                  <a:pt x="4652952" y="6120308"/>
                </a:cubicBezTo>
                <a:lnTo>
                  <a:pt x="4652952" y="5150699"/>
                </a:lnTo>
                <a:lnTo>
                  <a:pt x="4301469" y="5150699"/>
                </a:lnTo>
                <a:lnTo>
                  <a:pt x="4301469" y="6110517"/>
                </a:lnTo>
                <a:cubicBezTo>
                  <a:pt x="4301469" y="6335951"/>
                  <a:pt x="4172996" y="6491041"/>
                  <a:pt x="3923369" y="6491041"/>
                </a:cubicBezTo>
                <a:cubicBezTo>
                  <a:pt x="3673742" y="6491041"/>
                  <a:pt x="3542845" y="6335951"/>
                  <a:pt x="3542845" y="6110517"/>
                </a:cubicBezTo>
                <a:lnTo>
                  <a:pt x="3542845" y="5150699"/>
                </a:lnTo>
                <a:close/>
                <a:moveTo>
                  <a:pt x="2421901" y="5126459"/>
                </a:moveTo>
                <a:cubicBezTo>
                  <a:pt x="2041377" y="5126459"/>
                  <a:pt x="1808766" y="5349469"/>
                  <a:pt x="1808766" y="5618488"/>
                </a:cubicBezTo>
                <a:cubicBezTo>
                  <a:pt x="1808766" y="6226870"/>
                  <a:pt x="2739496" y="6030572"/>
                  <a:pt x="2739496" y="6316559"/>
                </a:cubicBezTo>
                <a:cubicBezTo>
                  <a:pt x="2739496" y="6408719"/>
                  <a:pt x="2647383" y="6495937"/>
                  <a:pt x="2458309" y="6495937"/>
                </a:cubicBezTo>
                <a:cubicBezTo>
                  <a:pt x="2264392" y="6496559"/>
                  <a:pt x="2078684" y="6417736"/>
                  <a:pt x="1944416" y="6277822"/>
                </a:cubicBezTo>
                <a:lnTo>
                  <a:pt x="1757814" y="6539569"/>
                </a:lnTo>
                <a:cubicBezTo>
                  <a:pt x="1908009" y="6692283"/>
                  <a:pt x="2131019" y="6796516"/>
                  <a:pt x="2441246" y="6796516"/>
                </a:cubicBezTo>
                <a:cubicBezTo>
                  <a:pt x="2877570" y="6796516"/>
                  <a:pt x="3088460" y="6573506"/>
                  <a:pt x="3088460" y="6277822"/>
                </a:cubicBezTo>
                <a:cubicBezTo>
                  <a:pt x="3088460" y="5674288"/>
                  <a:pt x="2160155" y="5846346"/>
                  <a:pt x="2160155" y="5589257"/>
                </a:cubicBezTo>
                <a:cubicBezTo>
                  <a:pt x="2160155" y="5492296"/>
                  <a:pt x="2242524" y="5426848"/>
                  <a:pt x="2390342" y="5426848"/>
                </a:cubicBezTo>
                <a:cubicBezTo>
                  <a:pt x="2555223" y="5426848"/>
                  <a:pt x="2729752" y="5482600"/>
                  <a:pt x="2860602" y="5603801"/>
                </a:cubicBezTo>
                <a:lnTo>
                  <a:pt x="3052100" y="5351893"/>
                </a:lnTo>
                <a:cubicBezTo>
                  <a:pt x="2892114" y="5204028"/>
                  <a:pt x="2678848" y="5126459"/>
                  <a:pt x="2421901" y="5126459"/>
                </a:cubicBezTo>
                <a:close/>
                <a:moveTo>
                  <a:pt x="0" y="0"/>
                </a:moveTo>
                <a:lnTo>
                  <a:pt x="4657725" y="0"/>
                </a:lnTo>
                <a:lnTo>
                  <a:pt x="4657725" y="6857999"/>
                </a:lnTo>
                <a:lnTo>
                  <a:pt x="0" y="6857999"/>
                </a:lnTo>
                <a:lnTo>
                  <a:pt x="0" y="6767905"/>
                </a:lnTo>
                <a:lnTo>
                  <a:pt x="290396" y="6767905"/>
                </a:lnTo>
                <a:lnTo>
                  <a:pt x="589929" y="5833801"/>
                </a:lnTo>
                <a:lnTo>
                  <a:pt x="890270" y="6767905"/>
                </a:lnTo>
                <a:lnTo>
                  <a:pt x="1241849" y="6767905"/>
                </a:lnTo>
                <a:lnTo>
                  <a:pt x="1819004" y="5150939"/>
                </a:lnTo>
                <a:lnTo>
                  <a:pt x="1452644" y="5150939"/>
                </a:lnTo>
                <a:lnTo>
                  <a:pt x="1076160" y="6206910"/>
                </a:lnTo>
                <a:lnTo>
                  <a:pt x="736749" y="5150939"/>
                </a:lnTo>
                <a:lnTo>
                  <a:pt x="444440" y="5150939"/>
                </a:lnTo>
                <a:lnTo>
                  <a:pt x="103651" y="6208288"/>
                </a:lnTo>
                <a:lnTo>
                  <a:pt x="0" y="5917501"/>
                </a:lnTo>
                <a:close/>
              </a:path>
            </a:pathLst>
          </a:custGeom>
          <a:pattFill prst="pct9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0" tIns="0" rIns="0" bIns="0" rtlCol="0" anchor="t" anchorCtr="1">
            <a:noAutofit/>
          </a:bodyPr>
          <a:lstStyle>
            <a:lvl1pPr marL="0" indent="0">
              <a:buNone/>
              <a:defRPr lang="en-US" sz="1050" dirty="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dirty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9CEF2D-F918-47AF-9A2E-87606276CE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404" y="355078"/>
            <a:ext cx="6454871" cy="12727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581BD20-E683-41C5-AE73-792E882BFC74}"/>
              </a:ext>
            </a:extLst>
          </p:cNvPr>
          <p:cNvSpPr/>
          <p:nvPr userDrawn="1"/>
        </p:nvSpPr>
        <p:spPr>
          <a:xfrm>
            <a:off x="-1" y="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3BA561D-6C3D-49E7-AAA6-98B9F61B2FAC}"/>
              </a:ext>
            </a:extLst>
          </p:cNvPr>
          <p:cNvSpPr/>
          <p:nvPr userDrawn="1"/>
        </p:nvSpPr>
        <p:spPr>
          <a:xfrm>
            <a:off x="1079404" y="1719274"/>
            <a:ext cx="182880" cy="914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DB70FCC-BB97-4C83-A1E3-15B50D1C5C8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79404" y="2248664"/>
            <a:ext cx="6116053" cy="408355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007683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sv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2B9AA46-E27C-49B7-B52A-1D2CAB27054F}"/>
              </a:ext>
            </a:extLst>
          </p:cNvPr>
          <p:cNvSpPr/>
          <p:nvPr userDrawn="1"/>
        </p:nvSpPr>
        <p:spPr>
          <a:xfrm>
            <a:off x="-1" y="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9404" y="355078"/>
            <a:ext cx="10063163" cy="1272756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9404" y="2248664"/>
            <a:ext cx="10063163" cy="351500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F7CF70C8-0AEC-4AD2-AD31-2A6E9D6584BB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70B6714-A342-46BB-9C49-060ABC6EF4F4}"/>
              </a:ext>
            </a:extLst>
          </p:cNvPr>
          <p:cNvSpPr/>
          <p:nvPr userDrawn="1"/>
        </p:nvSpPr>
        <p:spPr>
          <a:xfrm>
            <a:off x="1079404" y="1719274"/>
            <a:ext cx="182880" cy="914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0266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712" r:id="rId9"/>
    <p:sldLayoutId id="2147483703" r:id="rId10"/>
    <p:sldLayoutId id="2147483705" r:id="rId11"/>
    <p:sldLayoutId id="2147483706" r:id="rId12"/>
    <p:sldLayoutId id="2147483707" r:id="rId13"/>
    <p:sldLayoutId id="2147483708" r:id="rId14"/>
    <p:sldLayoutId id="2147483710" r:id="rId15"/>
    <p:sldLayoutId id="2147483709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bg1"/>
          </a:solidFill>
          <a:latin typeface="Corbel" panose="020B0503020204020204" pitchFamily="34" charset="0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1pPr>
      <a:lvl2pPr marL="36576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200" kern="1200">
          <a:solidFill>
            <a:schemeClr val="bg1"/>
          </a:solidFill>
          <a:latin typeface="+mn-lt"/>
          <a:ea typeface="+mn-ea"/>
          <a:cs typeface="+mn-cs"/>
        </a:defRPr>
      </a:lvl2pPr>
      <a:lvl3pPr marL="54864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73152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4pPr>
      <a:lvl5pPr marL="91440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userDrawn="1">
          <p15:clr>
            <a:srgbClr val="F26B43"/>
          </p15:clr>
        </p15:guide>
        <p15:guide id="2" pos="7680" userDrawn="1">
          <p15:clr>
            <a:srgbClr val="F26B43"/>
          </p15:clr>
        </p15:guide>
        <p15:guide id="3" pos="216" userDrawn="1">
          <p15:clr>
            <a:srgbClr val="F26B43"/>
          </p15:clr>
        </p15:guide>
        <p15:guide id="4" pos="672" userDrawn="1">
          <p15:clr>
            <a:srgbClr val="F26B43"/>
          </p15:clr>
        </p15:guide>
        <p15:guide id="5" pos="1122" userDrawn="1">
          <p15:clr>
            <a:srgbClr val="F26B43"/>
          </p15:clr>
        </p15:guide>
        <p15:guide id="6" pos="1575" userDrawn="1">
          <p15:clr>
            <a:srgbClr val="F26B43"/>
          </p15:clr>
        </p15:guide>
        <p15:guide id="7" pos="2028" userDrawn="1">
          <p15:clr>
            <a:srgbClr val="F26B43"/>
          </p15:clr>
        </p15:guide>
        <p15:guide id="8" pos="2481" userDrawn="1">
          <p15:clr>
            <a:srgbClr val="F26B43"/>
          </p15:clr>
        </p15:guide>
        <p15:guide id="9" pos="2934" userDrawn="1">
          <p15:clr>
            <a:srgbClr val="F26B43"/>
          </p15:clr>
        </p15:guide>
        <p15:guide id="10" pos="3387" userDrawn="1">
          <p15:clr>
            <a:srgbClr val="F26B43"/>
          </p15:clr>
        </p15:guide>
        <p15:guide id="11" pos="3840" userDrawn="1">
          <p15:clr>
            <a:srgbClr val="F26B43"/>
          </p15:clr>
        </p15:guide>
        <p15:guide id="12" pos="4293" userDrawn="1">
          <p15:clr>
            <a:srgbClr val="F26B43"/>
          </p15:clr>
        </p15:guide>
        <p15:guide id="13" pos="4746" userDrawn="1">
          <p15:clr>
            <a:srgbClr val="F26B43"/>
          </p15:clr>
        </p15:guide>
        <p15:guide id="14" pos="5199" userDrawn="1">
          <p15:clr>
            <a:srgbClr val="F26B43"/>
          </p15:clr>
        </p15:guide>
        <p15:guide id="15" pos="5652" userDrawn="1">
          <p15:clr>
            <a:srgbClr val="F26B43"/>
          </p15:clr>
        </p15:guide>
        <p15:guide id="16" pos="6105" userDrawn="1">
          <p15:clr>
            <a:srgbClr val="F26B43"/>
          </p15:clr>
        </p15:guide>
        <p15:guide id="17" pos="6558" userDrawn="1">
          <p15:clr>
            <a:srgbClr val="F26B43"/>
          </p15:clr>
        </p15:guide>
        <p15:guide id="18" pos="7011" userDrawn="1">
          <p15:clr>
            <a:srgbClr val="F26B43"/>
          </p15:clr>
        </p15:guide>
        <p15:guide id="19" pos="7464" userDrawn="1">
          <p15:clr>
            <a:srgbClr val="F26B43"/>
          </p15:clr>
        </p15:guide>
        <p15:guide id="20" orient="horz" userDrawn="1">
          <p15:clr>
            <a:srgbClr val="F26B43"/>
          </p15:clr>
        </p15:guide>
        <p15:guide id="21" orient="horz" pos="4320" userDrawn="1">
          <p15:clr>
            <a:srgbClr val="F26B43"/>
          </p15:clr>
        </p15:guide>
        <p15:guide id="22" orient="horz" pos="216" userDrawn="1">
          <p15:clr>
            <a:srgbClr val="F26B43"/>
          </p15:clr>
        </p15:guide>
        <p15:guide id="23" orient="horz" pos="696" userDrawn="1">
          <p15:clr>
            <a:srgbClr val="F26B43"/>
          </p15:clr>
        </p15:guide>
        <p15:guide id="24" orient="horz" pos="1188" userDrawn="1">
          <p15:clr>
            <a:srgbClr val="F26B43"/>
          </p15:clr>
        </p15:guide>
        <p15:guide id="25" orient="horz" pos="1674" userDrawn="1">
          <p15:clr>
            <a:srgbClr val="F26B43"/>
          </p15:clr>
        </p15:guide>
        <p15:guide id="26" orient="horz" pos="2160" userDrawn="1">
          <p15:clr>
            <a:srgbClr val="F26B43"/>
          </p15:clr>
        </p15:guide>
        <p15:guide id="27" orient="horz" pos="2646" userDrawn="1">
          <p15:clr>
            <a:srgbClr val="F26B43"/>
          </p15:clr>
        </p15:guide>
        <p15:guide id="28" orient="horz" pos="3132" userDrawn="1">
          <p15:clr>
            <a:srgbClr val="F26B43"/>
          </p15:clr>
        </p15:guide>
        <p15:guide id="29" orient="horz" pos="3618" userDrawn="1">
          <p15:clr>
            <a:srgbClr val="F26B43"/>
          </p15:clr>
        </p15:guide>
        <p15:guide id="30" orient="horz" pos="410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7" Type="http://schemas.openxmlformats.org/officeDocument/2006/relationships/image" Target="../media/image46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informaconnect.com/the-challenges-of-upgrading-the-power-grid-for-a-decarbonised-electric-future/" TargetMode="External"/><Relationship Id="rId5" Type="http://schemas.openxmlformats.org/officeDocument/2006/relationships/image" Target="../media/image45.jpeg"/><Relationship Id="rId4" Type="http://schemas.openxmlformats.org/officeDocument/2006/relationships/image" Target="../media/image44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" Target="slide5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" Target="slide5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" Target="slide5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t.ly/diWI3" TargetMode="External"/><Relationship Id="rId2" Type="http://schemas.openxmlformats.org/officeDocument/2006/relationships/hyperlink" Target="https://t.ly/ZP--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t.ly/Ga2th" TargetMode="External"/><Relationship Id="rId5" Type="http://schemas.openxmlformats.org/officeDocument/2006/relationships/hyperlink" Target="https://www.hsl.rl.ac.uk/" TargetMode="External"/><Relationship Id="rId4" Type="http://schemas.openxmlformats.org/officeDocument/2006/relationships/hyperlink" Target="t.ly/CYId" TargetMode="Externa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011.00587v1" TargetMode="External"/><Relationship Id="rId2" Type="http://schemas.openxmlformats.org/officeDocument/2006/relationships/hyperlink" Target="https://arxiv.org/abs/2011.00587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t.ly/37SH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slide" Target="slide5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EB730-B0DA-4A8F-A335-22B9758D30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488845"/>
            <a:ext cx="9144000" cy="1675397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en-US" dirty="0"/>
              <a:t>Multi-Period Optimization</a:t>
            </a:r>
            <a:br>
              <a:rPr lang="en-US" dirty="0"/>
            </a:br>
            <a:r>
              <a:rPr lang="en-US" sz="2800" dirty="0"/>
              <a:t>for Power Distribution Systems with Battery Storage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E68964-B8D8-4EBC-B9D3-CCA6FA2AC3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21121"/>
            <a:ext cx="9144000" cy="1614337"/>
          </a:xfrm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en-US" dirty="0"/>
              <a:t>Aryan Ritwajeet Jha</a:t>
            </a:r>
          </a:p>
        </p:txBody>
      </p:sp>
    </p:spTree>
    <p:extLst>
      <p:ext uri="{BB962C8B-B14F-4D97-AF65-F5344CB8AC3E}">
        <p14:creationId xmlns:p14="http://schemas.microsoft.com/office/powerpoint/2010/main" val="32112844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9609" y="357929"/>
            <a:ext cx="7012781" cy="207899"/>
          </a:xfrm>
          <a:ln w="635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11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Large Scale Multi-Period Optimal Power Flow With Energy Storage Systems Using Differential Dynamic Programming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FA94DA-B1D5-F9D7-A3D6-CD79D713F9E1}"/>
              </a:ext>
            </a:extLst>
          </p:cNvPr>
          <p:cNvSpPr txBox="1"/>
          <p:nvPr/>
        </p:nvSpPr>
        <p:spPr>
          <a:xfrm>
            <a:off x="952500" y="1030100"/>
            <a:ext cx="10848975" cy="369332"/>
          </a:xfrm>
          <a:prstGeom prst="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Optimization Problem Formulation: Generator Ramping Limits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072F859-0B1C-A39C-1C2E-095A5562AFCB}"/>
                  </a:ext>
                </a:extLst>
              </p:cNvPr>
              <p:cNvSpPr txBox="1"/>
              <p:nvPr/>
            </p:nvSpPr>
            <p:spPr>
              <a:xfrm>
                <a:off x="591534" y="2604739"/>
                <a:ext cx="5391150" cy="1477328"/>
              </a:xfrm>
              <a:prstGeom prst="rect">
                <a:avLst/>
              </a:prstGeom>
              <a:noFill/>
              <a:ln>
                <a:solidFill>
                  <a:srgbClr val="92D05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Generator ramping limits are incorporated in the same way and solved for using an interior-point method.</a:t>
                </a:r>
              </a:p>
              <a:p>
                <a:endParaRPr lang="en-US" dirty="0">
                  <a:solidFill>
                    <a:schemeClr val="bg1"/>
                  </a:solidFill>
                </a:endParaRPr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ESS also incorporated. (Didn’t see or read any explanation on the possibility of SCD, </a:t>
                </a:r>
                <a:r>
                  <a:rPr lang="en-US" dirty="0" err="1">
                    <a:solidFill>
                      <a:schemeClr val="bg1"/>
                    </a:solidFill>
                  </a:rPr>
                  <a:t>i</a:t>
                </a:r>
                <a:r>
                  <a:rPr lang="en-US" dirty="0">
                    <a:solidFill>
                      <a:schemeClr val="bg1"/>
                    </a:solidFill>
                  </a:rPr>
                  <a:t>..e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)</a:t>
                </a:r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072F859-0B1C-A39C-1C2E-095A5562AF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534" y="2604739"/>
                <a:ext cx="5391150" cy="1477328"/>
              </a:xfrm>
              <a:prstGeom prst="rect">
                <a:avLst/>
              </a:prstGeom>
              <a:blipFill>
                <a:blip r:embed="rId2"/>
                <a:stretch>
                  <a:fillRect l="-790" t="-1633" r="-113" b="-4898"/>
                </a:stretch>
              </a:blipFill>
              <a:ln>
                <a:solidFill>
                  <a:srgbClr val="92D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3FA0E0D4-C152-C354-27C7-D73C28C571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223" y="1602775"/>
            <a:ext cx="4600575" cy="693903"/>
          </a:xfrm>
          <a:prstGeom prst="rect">
            <a:avLst/>
          </a:prstGeom>
          <a:ln>
            <a:solidFill>
              <a:srgbClr val="92D050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0EF6843-4409-CCAB-BA26-A970B805E5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4570" y="1495970"/>
            <a:ext cx="4600575" cy="162913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352AA23-851E-6E61-A87C-BAB615101C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2130" y="3429000"/>
            <a:ext cx="5209345" cy="2911104"/>
          </a:xfrm>
          <a:prstGeom prst="rect">
            <a:avLst/>
          </a:prstGeom>
          <a:ln>
            <a:solidFill>
              <a:srgbClr val="92D050"/>
            </a:solidFill>
          </a:ln>
        </p:spPr>
      </p:pic>
    </p:spTree>
    <p:extLst>
      <p:ext uri="{BB962C8B-B14F-4D97-AF65-F5344CB8AC3E}">
        <p14:creationId xmlns:p14="http://schemas.microsoft.com/office/powerpoint/2010/main" val="38594792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9609" y="357929"/>
            <a:ext cx="7012781" cy="207899"/>
          </a:xfrm>
          <a:ln w="635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11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Large Scale Multi-Period Optimal Power Flow With Energy Storage Systems Using Differential Dynamic Programming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FA94DA-B1D5-F9D7-A3D6-CD79D713F9E1}"/>
              </a:ext>
            </a:extLst>
          </p:cNvPr>
          <p:cNvSpPr txBox="1"/>
          <p:nvPr/>
        </p:nvSpPr>
        <p:spPr>
          <a:xfrm>
            <a:off x="952500" y="1030100"/>
            <a:ext cx="10848975" cy="369332"/>
          </a:xfrm>
          <a:prstGeom prst="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Optimization Problem Formulation: MP-OPF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072F859-0B1C-A39C-1C2E-095A5562AFCB}"/>
              </a:ext>
            </a:extLst>
          </p:cNvPr>
          <p:cNvSpPr txBox="1"/>
          <p:nvPr/>
        </p:nvSpPr>
        <p:spPr>
          <a:xfrm>
            <a:off x="5876923" y="1587479"/>
            <a:ext cx="4914901" cy="646331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How is Simultaneous Charging Discharging (SCD) avoided?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817959A-7548-B075-4020-AD0618B5DD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1674055"/>
            <a:ext cx="4229100" cy="4826016"/>
          </a:xfrm>
          <a:prstGeom prst="rect">
            <a:avLst/>
          </a:prstGeom>
          <a:ln>
            <a:solidFill>
              <a:srgbClr val="92D050"/>
            </a:solidFill>
          </a:ln>
        </p:spPr>
      </p:pic>
    </p:spTree>
    <p:extLst>
      <p:ext uri="{BB962C8B-B14F-4D97-AF65-F5344CB8AC3E}">
        <p14:creationId xmlns:p14="http://schemas.microsoft.com/office/powerpoint/2010/main" val="38673574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9609" y="357929"/>
            <a:ext cx="7012781" cy="207899"/>
          </a:xfrm>
          <a:ln w="635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11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Large Scale Multi-Period Optimal Power Flow With Energy Storage Systems Using Differential Dynamic Programming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FA94DA-B1D5-F9D7-A3D6-CD79D713F9E1}"/>
              </a:ext>
            </a:extLst>
          </p:cNvPr>
          <p:cNvSpPr txBox="1"/>
          <p:nvPr/>
        </p:nvSpPr>
        <p:spPr>
          <a:xfrm>
            <a:off x="952500" y="1030100"/>
            <a:ext cx="10848975" cy="369332"/>
          </a:xfrm>
          <a:prstGeom prst="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Optimization Problem Formulation: MP-OPF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072F859-0B1C-A39C-1C2E-095A5562AFCB}"/>
              </a:ext>
            </a:extLst>
          </p:cNvPr>
          <p:cNvSpPr txBox="1"/>
          <p:nvPr/>
        </p:nvSpPr>
        <p:spPr>
          <a:xfrm>
            <a:off x="6019800" y="1941926"/>
            <a:ext cx="3924300" cy="646331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Augmented </a:t>
            </a:r>
            <a:r>
              <a:rPr lang="en-US" dirty="0" err="1">
                <a:solidFill>
                  <a:schemeClr val="bg1"/>
                </a:solidFill>
              </a:rPr>
              <a:t>Lagrangian</a:t>
            </a:r>
            <a:r>
              <a:rPr lang="en-US" dirty="0">
                <a:solidFill>
                  <a:schemeClr val="bg1"/>
                </a:solidFill>
              </a:rPr>
              <a:t> of the MP-OPF problem.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A02DD74-9A39-67B5-A9F2-BE070B33A6F8}"/>
              </a:ext>
            </a:extLst>
          </p:cNvPr>
          <p:cNvGrpSpPr/>
          <p:nvPr/>
        </p:nvGrpSpPr>
        <p:grpSpPr>
          <a:xfrm>
            <a:off x="952500" y="1926011"/>
            <a:ext cx="4129623" cy="1264199"/>
            <a:chOff x="952500" y="1926011"/>
            <a:chExt cx="4129623" cy="126419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96888BF-A378-1823-9F9C-DBF31E5D5E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52500" y="1926011"/>
              <a:ext cx="4129623" cy="615596"/>
            </a:xfrm>
            <a:prstGeom prst="rect">
              <a:avLst/>
            </a:prstGeom>
            <a:ln>
              <a:solidFill>
                <a:srgbClr val="92D050"/>
              </a:solidFill>
            </a:ln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1894638-F545-4017-1645-5E2E210E69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2500" y="2549001"/>
              <a:ext cx="4129623" cy="641209"/>
            </a:xfrm>
            <a:prstGeom prst="rect">
              <a:avLst/>
            </a:prstGeom>
            <a:ln>
              <a:solidFill>
                <a:srgbClr val="92D050"/>
              </a:solidFill>
            </a:ln>
          </p:spPr>
        </p:pic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A4CC240E-9085-8316-F5CC-D76B0BBC98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500" y="3314700"/>
            <a:ext cx="3847825" cy="3409184"/>
          </a:xfrm>
          <a:prstGeom prst="rect">
            <a:avLst/>
          </a:prstGeom>
          <a:ln>
            <a:solidFill>
              <a:srgbClr val="92D050"/>
            </a:solidFill>
          </a:ln>
        </p:spPr>
      </p:pic>
    </p:spTree>
    <p:extLst>
      <p:ext uri="{BB962C8B-B14F-4D97-AF65-F5344CB8AC3E}">
        <p14:creationId xmlns:p14="http://schemas.microsoft.com/office/powerpoint/2010/main" val="13983604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9609" y="357929"/>
            <a:ext cx="7012781" cy="207899"/>
          </a:xfrm>
          <a:ln w="635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11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Large Scale Multi-Period Optimal Power Flow With Energy Storage Systems Using Differential Dynamic Programming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FA94DA-B1D5-F9D7-A3D6-CD79D713F9E1}"/>
              </a:ext>
            </a:extLst>
          </p:cNvPr>
          <p:cNvSpPr txBox="1"/>
          <p:nvPr/>
        </p:nvSpPr>
        <p:spPr>
          <a:xfrm>
            <a:off x="952500" y="1030100"/>
            <a:ext cx="10848975" cy="369332"/>
          </a:xfrm>
          <a:prstGeom prst="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Optimization Problem Formulation: MP-OPF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072F859-0B1C-A39C-1C2E-095A5562AFCB}"/>
                  </a:ext>
                </a:extLst>
              </p:cNvPr>
              <p:cNvSpPr txBox="1"/>
              <p:nvPr/>
            </p:nvSpPr>
            <p:spPr>
              <a:xfrm>
                <a:off x="952499" y="3429000"/>
                <a:ext cx="9363075" cy="3046988"/>
              </a:xfrm>
              <a:prstGeom prst="rect">
                <a:avLst/>
              </a:prstGeom>
              <a:noFill/>
              <a:ln>
                <a:solidFill>
                  <a:srgbClr val="92D05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solidFill>
                      <a:schemeClr val="bg1"/>
                    </a:solidFill>
                  </a:rPr>
                  <a:t>If not for any Generator ramping or ESS constraints, the problem is just a summation of individual ACOPFs.</a:t>
                </a:r>
              </a:p>
              <a:p>
                <a:endParaRPr lang="en-US" sz="1600" dirty="0">
                  <a:solidFill>
                    <a:schemeClr val="bg1"/>
                  </a:solidFill>
                </a:endParaRPr>
              </a:p>
              <a:p>
                <a:r>
                  <a:rPr lang="en-US" sz="1600" dirty="0">
                    <a:solidFill>
                      <a:schemeClr val="bg1"/>
                    </a:solidFill>
                  </a:rPr>
                  <a:t>The authors anyway proceed to solve for each ACOPF individually, but using a Forward-Backward Process.</a:t>
                </a:r>
              </a:p>
              <a:p>
                <a:r>
                  <a:rPr lang="en-US" sz="1600" dirty="0">
                    <a:solidFill>
                      <a:schemeClr val="bg1"/>
                    </a:solidFill>
                  </a:rPr>
                  <a:t>While solving for time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1600" dirty="0">
                    <a:solidFill>
                      <a:schemeClr val="bg1"/>
                    </a:solidFill>
                  </a:rPr>
                  <a:t>, they assume any variables from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sz="1600" dirty="0">
                    <a:solidFill>
                      <a:schemeClr val="bg1"/>
                    </a:solidFill>
                  </a:rPr>
                  <a:t> as some constants, and solve (‘forward-pass’) to get all variables for time-step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sz="1600" dirty="0">
                    <a:solidFill>
                      <a:schemeClr val="bg1"/>
                    </a:solidFill>
                  </a:rPr>
                  <a:t>. </a:t>
                </a:r>
              </a:p>
              <a:p>
                <a:endParaRPr lang="en-US" sz="1600" dirty="0">
                  <a:solidFill>
                    <a:schemeClr val="bg1"/>
                  </a:solidFill>
                </a:endParaRPr>
              </a:p>
              <a:p>
                <a:r>
                  <a:rPr lang="en-US" sz="1600" dirty="0">
                    <a:solidFill>
                      <a:schemeClr val="bg1"/>
                    </a:solidFill>
                  </a:rPr>
                  <a:t>Then they do a ‘backwards-pass’ to update the sequence based on gradient information from the forward trajectory.</a:t>
                </a:r>
              </a:p>
              <a:p>
                <a:endParaRPr lang="en-US" sz="1600" dirty="0">
                  <a:solidFill>
                    <a:schemeClr val="bg1"/>
                  </a:solidFill>
                </a:endParaRPr>
              </a:p>
              <a:p>
                <a:r>
                  <a:rPr lang="en-US" sz="1600" dirty="0">
                    <a:solidFill>
                      <a:schemeClr val="bg1"/>
                    </a:solidFill>
                  </a:rPr>
                  <a:t>Together, a forward pass and a backward pass produce a new sequence of controls.</a:t>
                </a:r>
              </a:p>
              <a:p>
                <a:endParaRPr lang="en-US" sz="1600" dirty="0">
                  <a:solidFill>
                    <a:schemeClr val="bg1"/>
                  </a:solidFill>
                </a:endParaRPr>
              </a:p>
              <a:p>
                <a:r>
                  <a:rPr lang="en-US" sz="1600" dirty="0">
                    <a:solidFill>
                      <a:schemeClr val="bg1"/>
                    </a:solidFill>
                  </a:rPr>
                  <a:t>If converged, the backward pass does not affect the forward trajectory.</a:t>
                </a:r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072F859-0B1C-A39C-1C2E-095A5562AF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499" y="3429000"/>
                <a:ext cx="9363075" cy="3046988"/>
              </a:xfrm>
              <a:prstGeom prst="rect">
                <a:avLst/>
              </a:prstGeom>
              <a:blipFill>
                <a:blip r:embed="rId2"/>
                <a:stretch>
                  <a:fillRect l="-260" t="-399" b="-1397"/>
                </a:stretch>
              </a:blipFill>
              <a:ln>
                <a:solidFill>
                  <a:srgbClr val="92D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4A02DD74-9A39-67B5-A9F2-BE070B33A6F8}"/>
              </a:ext>
            </a:extLst>
          </p:cNvPr>
          <p:cNvGrpSpPr/>
          <p:nvPr/>
        </p:nvGrpSpPr>
        <p:grpSpPr>
          <a:xfrm>
            <a:off x="952500" y="1926011"/>
            <a:ext cx="4129623" cy="1264199"/>
            <a:chOff x="952500" y="1926011"/>
            <a:chExt cx="4129623" cy="126419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96888BF-A378-1823-9F9C-DBF31E5D5E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2500" y="1926011"/>
              <a:ext cx="4129623" cy="615596"/>
            </a:xfrm>
            <a:prstGeom prst="rect">
              <a:avLst/>
            </a:prstGeom>
            <a:ln>
              <a:solidFill>
                <a:srgbClr val="92D050"/>
              </a:solidFill>
            </a:ln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1894638-F545-4017-1645-5E2E210E696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52500" y="2549001"/>
              <a:ext cx="4129623" cy="641209"/>
            </a:xfrm>
            <a:prstGeom prst="rect">
              <a:avLst/>
            </a:prstGeom>
            <a:ln>
              <a:solidFill>
                <a:srgbClr val="92D050"/>
              </a:solidFill>
            </a:ln>
          </p:spPr>
        </p:pic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2BB56D82-7D69-F2C6-DDDE-74ACD49835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0725" y="1453221"/>
            <a:ext cx="4863076" cy="1779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2859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9609" y="357929"/>
            <a:ext cx="7012781" cy="207899"/>
          </a:xfrm>
          <a:ln w="635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11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Large Scale Multi-Period Optimal Power Flow With Energy Storage Systems Using Differential Dynamic Programming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FA94DA-B1D5-F9D7-A3D6-CD79D713F9E1}"/>
              </a:ext>
            </a:extLst>
          </p:cNvPr>
          <p:cNvSpPr txBox="1"/>
          <p:nvPr/>
        </p:nvSpPr>
        <p:spPr>
          <a:xfrm>
            <a:off x="952500" y="1030100"/>
            <a:ext cx="10848975" cy="369332"/>
          </a:xfrm>
          <a:prstGeom prst="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Results: 14 Bus System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072F859-0B1C-A39C-1C2E-095A5562AFCB}"/>
              </a:ext>
            </a:extLst>
          </p:cNvPr>
          <p:cNvSpPr txBox="1"/>
          <p:nvPr/>
        </p:nvSpPr>
        <p:spPr>
          <a:xfrm>
            <a:off x="952500" y="1863704"/>
            <a:ext cx="5391150" cy="3970318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Gen 02 replaced with an Energy Storage System.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Optimized over 10 hourly time-periods.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Loading factor is the blue curve (min. 1.0, Max. 1.4)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Optimal solution: Charge during periods of low demand (1 to 3), discharge during high loading time (hours 3 to 9). Because discharging cost is much lower than cost of getting power from synchronous machines.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Still, ramping constraints of the synchronous machines restrict the battery from discharging its entire energy.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0DB476D-DC55-EE2A-A85E-3E8F3CA725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5650" y="1863704"/>
            <a:ext cx="4315379" cy="3492663"/>
          </a:xfrm>
          <a:prstGeom prst="rect">
            <a:avLst/>
          </a:prstGeom>
          <a:ln>
            <a:solidFill>
              <a:srgbClr val="92D050"/>
            </a:solidFill>
          </a:ln>
        </p:spPr>
      </p:pic>
    </p:spTree>
    <p:extLst>
      <p:ext uri="{BB962C8B-B14F-4D97-AF65-F5344CB8AC3E}">
        <p14:creationId xmlns:p14="http://schemas.microsoft.com/office/powerpoint/2010/main" val="8508118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9609" y="357929"/>
            <a:ext cx="7012781" cy="207899"/>
          </a:xfrm>
          <a:ln w="635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11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Large Scale Multi-Period Optimal Power Flow With Energy Storage Systems Using Differential Dynamic Programming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FA94DA-B1D5-F9D7-A3D6-CD79D713F9E1}"/>
              </a:ext>
            </a:extLst>
          </p:cNvPr>
          <p:cNvSpPr txBox="1"/>
          <p:nvPr/>
        </p:nvSpPr>
        <p:spPr>
          <a:xfrm>
            <a:off x="952500" y="1030100"/>
            <a:ext cx="10848975" cy="369332"/>
          </a:xfrm>
          <a:prstGeom prst="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Results: 14 Bus System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072F859-0B1C-A39C-1C2E-095A5562AFCB}"/>
              </a:ext>
            </a:extLst>
          </p:cNvPr>
          <p:cNvSpPr txBox="1"/>
          <p:nvPr/>
        </p:nvSpPr>
        <p:spPr>
          <a:xfrm>
            <a:off x="952500" y="1863704"/>
            <a:ext cx="5391150" cy="3970318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Gen 02 replaced with an Energy Storage System.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Optimized over 10 hourly time-periods.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Loading factor is the blue curve (min. 1.0, Max. 1.4)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Optimal solution: Charge during periods of low demand (1 to 3), discharge during high loading time (hours 3 to 9). Because discharging cost is much lower than cost of getting power from synchronous machines.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Still, ramping constraints of the synchronous machines restrict the battery from discharging its entire energy.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0DB476D-DC55-EE2A-A85E-3E8F3CA725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0400" y="1701780"/>
            <a:ext cx="2219325" cy="1796216"/>
          </a:xfrm>
          <a:prstGeom prst="rect">
            <a:avLst/>
          </a:prstGeom>
          <a:ln>
            <a:solidFill>
              <a:srgbClr val="92D050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1A75226-E70A-E161-4383-9FF0578990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7211" y="3698157"/>
            <a:ext cx="5125027" cy="2633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1140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9609" y="357929"/>
            <a:ext cx="7012781" cy="207899"/>
          </a:xfrm>
          <a:ln w="635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11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Large Scale Multi-Period Optimal Power Flow With Energy Storage Systems Using Differential Dynamic Programming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FA94DA-B1D5-F9D7-A3D6-CD79D713F9E1}"/>
              </a:ext>
            </a:extLst>
          </p:cNvPr>
          <p:cNvSpPr txBox="1"/>
          <p:nvPr/>
        </p:nvSpPr>
        <p:spPr>
          <a:xfrm>
            <a:off x="952500" y="1030100"/>
            <a:ext cx="10848975" cy="369332"/>
          </a:xfrm>
          <a:prstGeom prst="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Results: Synthetic 70k testcase 	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072F859-0B1C-A39C-1C2E-095A5562AFCB}"/>
              </a:ext>
            </a:extLst>
          </p:cNvPr>
          <p:cNvSpPr txBox="1"/>
          <p:nvPr/>
        </p:nvSpPr>
        <p:spPr>
          <a:xfrm>
            <a:off x="952500" y="1863704"/>
            <a:ext cx="5391150" cy="369332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CFE3460-55D5-B7F8-CFA4-58F109BAFA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975" y="2372430"/>
            <a:ext cx="6196515" cy="421034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127E5E3-F227-5DF1-2CB0-5575459A31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4775" y="5080101"/>
            <a:ext cx="4152900" cy="126785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6CC82B2-AA02-1122-5C32-80A9BA519D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4994" y="2372430"/>
            <a:ext cx="4072462" cy="189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7125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9609" y="357929"/>
            <a:ext cx="7012781" cy="207899"/>
          </a:xfrm>
          <a:ln w="635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11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Large Scale Multi-Period Optimal Power Flow With Energy Storage Systems Using Differential Dynamic Programming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FA94DA-B1D5-F9D7-A3D6-CD79D713F9E1}"/>
              </a:ext>
            </a:extLst>
          </p:cNvPr>
          <p:cNvSpPr txBox="1"/>
          <p:nvPr/>
        </p:nvSpPr>
        <p:spPr>
          <a:xfrm>
            <a:off x="952500" y="1030100"/>
            <a:ext cx="10848975" cy="369332"/>
          </a:xfrm>
          <a:prstGeom prst="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Results: Synthetic 70k testcase 	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072F859-0B1C-A39C-1C2E-095A5562AFCB}"/>
              </a:ext>
            </a:extLst>
          </p:cNvPr>
          <p:cNvSpPr txBox="1"/>
          <p:nvPr/>
        </p:nvSpPr>
        <p:spPr>
          <a:xfrm>
            <a:off x="952500" y="1749814"/>
            <a:ext cx="5391150" cy="646331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Solving for 10 hours of 70k system data configuration took them 14 minutes on a single-core </a:t>
            </a:r>
            <a:r>
              <a:rPr lang="en-US" dirty="0" err="1">
                <a:solidFill>
                  <a:schemeClr val="bg1"/>
                </a:solidFill>
              </a:rPr>
              <a:t>macbook</a:t>
            </a:r>
            <a:r>
              <a:rPr lang="en-US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CFE3460-55D5-B7F8-CFA4-58F109BAFA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220" y="2583418"/>
            <a:ext cx="5220716" cy="3547321"/>
          </a:xfrm>
          <a:prstGeom prst="rect">
            <a:avLst/>
          </a:prstGeom>
          <a:ln>
            <a:solidFill>
              <a:srgbClr val="92D050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9A037DE-6C79-94EE-E4A6-1FB33AF49C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4066" y="2583418"/>
            <a:ext cx="5072531" cy="3468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580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9609" y="357929"/>
            <a:ext cx="7012781" cy="207899"/>
          </a:xfrm>
          <a:ln w="635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11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Large Scale Multi-Period Optimal Power Flow With Energy Storage Systems Using Differential Dynamic Programming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FA94DA-B1D5-F9D7-A3D6-CD79D713F9E1}"/>
              </a:ext>
            </a:extLst>
          </p:cNvPr>
          <p:cNvSpPr txBox="1"/>
          <p:nvPr/>
        </p:nvSpPr>
        <p:spPr>
          <a:xfrm>
            <a:off x="952500" y="1030100"/>
            <a:ext cx="10848975" cy="369332"/>
          </a:xfrm>
          <a:prstGeom prst="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Differential Dynamic Programming: Convergence Analysis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072F859-0B1C-A39C-1C2E-095A5562AFCB}"/>
              </a:ext>
            </a:extLst>
          </p:cNvPr>
          <p:cNvSpPr txBox="1"/>
          <p:nvPr/>
        </p:nvSpPr>
        <p:spPr>
          <a:xfrm>
            <a:off x="952500" y="1863704"/>
            <a:ext cx="5391150" cy="923330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Using Hessians, Gauss-Seidel, spectral radius, positive-definiteness, they prove that for realistic systems, this method always works.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E46CC4-4DC5-777C-A4FC-5DC5384D3C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1846" y="1647824"/>
            <a:ext cx="4489943" cy="1511593"/>
          </a:xfrm>
          <a:prstGeom prst="rect">
            <a:avLst/>
          </a:prstGeom>
          <a:ln>
            <a:solidFill>
              <a:srgbClr val="92D050"/>
            </a:solidFill>
          </a:ln>
        </p:spPr>
      </p:pic>
    </p:spTree>
    <p:extLst>
      <p:ext uri="{BB962C8B-B14F-4D97-AF65-F5344CB8AC3E}">
        <p14:creationId xmlns:p14="http://schemas.microsoft.com/office/powerpoint/2010/main" val="20578638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0593" y="4324350"/>
            <a:ext cx="10063163" cy="1198500"/>
          </a:xfrm>
          <a:ln w="38100">
            <a:solidFill>
              <a:schemeClr val="accent3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2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Receding-Horizon Optimization of Unbalanced Distribution Systems with Time-Scale Separation for Discrete and Continuous Control Devices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0FD868-0A00-0958-9612-D576320029A2}"/>
              </a:ext>
            </a:extLst>
          </p:cNvPr>
          <p:cNvSpPr txBox="1"/>
          <p:nvPr/>
        </p:nvSpPr>
        <p:spPr>
          <a:xfrm>
            <a:off x="940593" y="5522850"/>
            <a:ext cx="10063163" cy="369332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Nawaf Nazir and Mads </a:t>
            </a:r>
            <a:r>
              <a:rPr lang="en-IN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Almassalkhi</a:t>
            </a:r>
            <a:r>
              <a:rPr lang="en-IN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333CAB-5ADD-D86F-AF45-EAB2EED3D45B}"/>
              </a:ext>
            </a:extLst>
          </p:cNvPr>
          <p:cNvSpPr txBox="1"/>
          <p:nvPr/>
        </p:nvSpPr>
        <p:spPr>
          <a:xfrm>
            <a:off x="940593" y="3546547"/>
            <a:ext cx="10063163" cy="369332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Power System Computation Conference (2018)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A693CAC-15FE-94C2-CA15-E8B86457C894}"/>
              </a:ext>
            </a:extLst>
          </p:cNvPr>
          <p:cNvSpPr txBox="1">
            <a:spLocks/>
          </p:cNvSpPr>
          <p:nvPr/>
        </p:nvSpPr>
        <p:spPr>
          <a:xfrm>
            <a:off x="940593" y="1008167"/>
            <a:ext cx="10063163" cy="1015584"/>
          </a:xfrm>
          <a:prstGeom prst="rect">
            <a:avLst/>
          </a:prstGeom>
          <a:ln w="38100">
            <a:solidFill>
              <a:schemeClr val="bg2">
                <a:lumMod val="40000"/>
                <a:lumOff val="60000"/>
              </a:schemeClr>
            </a:solidFill>
          </a:ln>
        </p:spPr>
        <p:txBody>
          <a:bodyPr vert="horz" lIns="0" tIns="0" rIns="0" bIns="0" rtlCol="0" anchor="b" anchorCtr="0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Optimal Multi-Period Dispatch of Distributed Energy Resources in Unbalanced Distribution Feeders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19BEC2-ACFE-FB05-60F2-D515BBB50A12}"/>
              </a:ext>
            </a:extLst>
          </p:cNvPr>
          <p:cNvSpPr txBox="1"/>
          <p:nvPr/>
        </p:nvSpPr>
        <p:spPr>
          <a:xfrm>
            <a:off x="940593" y="2023751"/>
            <a:ext cx="10063163" cy="369332"/>
          </a:xfrm>
          <a:prstGeom prst="rect">
            <a:avLst/>
          </a:prstGeom>
          <a:noFill/>
          <a:ln w="38100">
            <a:solidFill>
              <a:schemeClr val="bg2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Nawaf Nazir, Pavan </a:t>
            </a:r>
            <a:r>
              <a:rPr lang="en-IN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Racherla</a:t>
            </a:r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Mads </a:t>
            </a:r>
            <a:r>
              <a:rPr lang="en-IN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Almassalkhi</a:t>
            </a:r>
            <a:r>
              <a:rPr lang="en-IN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5E0D70C-65C3-9EA0-42CC-270D85A1B203}"/>
              </a:ext>
            </a:extLst>
          </p:cNvPr>
          <p:cNvSpPr txBox="1"/>
          <p:nvPr/>
        </p:nvSpPr>
        <p:spPr>
          <a:xfrm>
            <a:off x="940593" y="278851"/>
            <a:ext cx="10063163" cy="369332"/>
          </a:xfrm>
          <a:prstGeom prst="rect">
            <a:avLst/>
          </a:prstGeom>
          <a:noFill/>
          <a:ln w="38100">
            <a:solidFill>
              <a:schemeClr val="bg2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IEEE TRANSACTIONS IN POWER SYSTEMS (2020)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F0A456C-341D-2B62-48CF-EB8B26CB0D50}"/>
              </a:ext>
            </a:extLst>
          </p:cNvPr>
          <p:cNvSpPr/>
          <p:nvPr/>
        </p:nvSpPr>
        <p:spPr>
          <a:xfrm rot="19525140">
            <a:off x="-156826" y="3076369"/>
            <a:ext cx="2194839" cy="461665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Reference [22]</a:t>
            </a:r>
          </a:p>
        </p:txBody>
      </p:sp>
    </p:spTree>
    <p:extLst>
      <p:ext uri="{BB962C8B-B14F-4D97-AF65-F5344CB8AC3E}">
        <p14:creationId xmlns:p14="http://schemas.microsoft.com/office/powerpoint/2010/main" val="15937689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2811816"/>
            <a:ext cx="10063163" cy="1015584"/>
          </a:xfrm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32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Large Scale Multi-Period Optimal Power Flow With Energy Storage Systems Using Differential Dynamic Programming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0FD868-0A00-0958-9612-D576320029A2}"/>
              </a:ext>
            </a:extLst>
          </p:cNvPr>
          <p:cNvSpPr txBox="1"/>
          <p:nvPr/>
        </p:nvSpPr>
        <p:spPr>
          <a:xfrm>
            <a:off x="1064418" y="3827400"/>
            <a:ext cx="10063163" cy="369332"/>
          </a:xfrm>
          <a:prstGeom prst="rect">
            <a:avLst/>
          </a:prstGeom>
          <a:noFill/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Aayushya</a:t>
            </a:r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Agarwal and Larry Pileggi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333CAB-5ADD-D86F-AF45-EAB2EED3D45B}"/>
              </a:ext>
            </a:extLst>
          </p:cNvPr>
          <p:cNvSpPr txBox="1"/>
          <p:nvPr/>
        </p:nvSpPr>
        <p:spPr>
          <a:xfrm>
            <a:off x="1064418" y="1879672"/>
            <a:ext cx="10063163" cy="369332"/>
          </a:xfrm>
          <a:prstGeom prst="rect">
            <a:avLst/>
          </a:prstGeom>
          <a:noFill/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IEEE TRANSACTIONS IN POWER SYSTEMS (2022)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CE4A4E-4F0A-4A57-07B2-2D7E8CBED98A}"/>
              </a:ext>
            </a:extLst>
          </p:cNvPr>
          <p:cNvSpPr txBox="1"/>
          <p:nvPr/>
        </p:nvSpPr>
        <p:spPr>
          <a:xfrm>
            <a:off x="1885950" y="5212316"/>
            <a:ext cx="2371725" cy="923330"/>
          </a:xfrm>
          <a:prstGeom prst="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PhD student at Carnegie Mellon University (CMU)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DED524-45D5-DC85-C0DA-028FBD970E1F}"/>
              </a:ext>
            </a:extLst>
          </p:cNvPr>
          <p:cNvSpPr txBox="1"/>
          <p:nvPr/>
        </p:nvSpPr>
        <p:spPr>
          <a:xfrm>
            <a:off x="8210550" y="5193265"/>
            <a:ext cx="2371725" cy="369332"/>
          </a:xfrm>
          <a:prstGeom prst="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Prof. at CMU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9E2C2EA-CA0F-7418-6264-E0C918F10F77}"/>
              </a:ext>
            </a:extLst>
          </p:cNvPr>
          <p:cNvCxnSpPr/>
          <p:nvPr/>
        </p:nvCxnSpPr>
        <p:spPr>
          <a:xfrm flipH="1">
            <a:off x="2743200" y="4105275"/>
            <a:ext cx="1304925" cy="1107041"/>
          </a:xfrm>
          <a:prstGeom prst="straightConnector1">
            <a:avLst/>
          </a:prstGeom>
          <a:ln w="31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E6DC399-63BA-2B63-5D63-22924541F2D2}"/>
              </a:ext>
            </a:extLst>
          </p:cNvPr>
          <p:cNvCxnSpPr/>
          <p:nvPr/>
        </p:nvCxnSpPr>
        <p:spPr>
          <a:xfrm>
            <a:off x="7696200" y="4105275"/>
            <a:ext cx="1238250" cy="1087990"/>
          </a:xfrm>
          <a:prstGeom prst="straightConnector1">
            <a:avLst/>
          </a:prstGeom>
          <a:ln w="31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7F1764F-CC50-BF35-A605-4A8A0A1406CB}"/>
              </a:ext>
            </a:extLst>
          </p:cNvPr>
          <p:cNvSpPr txBox="1"/>
          <p:nvPr/>
        </p:nvSpPr>
        <p:spPr>
          <a:xfrm>
            <a:off x="5162550" y="5673981"/>
            <a:ext cx="2371725" cy="923330"/>
          </a:xfrm>
          <a:prstGeom prst="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Reference papers with: </a:t>
            </a:r>
            <a:r>
              <a:rPr lang="en-US" dirty="0" err="1">
                <a:solidFill>
                  <a:schemeClr val="bg1"/>
                </a:solidFill>
              </a:rPr>
              <a:t>Amritanshu</a:t>
            </a:r>
            <a:r>
              <a:rPr lang="en-US" dirty="0">
                <a:solidFill>
                  <a:schemeClr val="bg1"/>
                </a:solidFill>
              </a:rPr>
              <a:t> Pandey Assistant Prof. at UVM</a:t>
            </a:r>
          </a:p>
        </p:txBody>
      </p:sp>
    </p:spTree>
    <p:extLst>
      <p:ext uri="{BB962C8B-B14F-4D97-AF65-F5344CB8AC3E}">
        <p14:creationId xmlns:p14="http://schemas.microsoft.com/office/powerpoint/2010/main" val="3767058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6251" y="240003"/>
            <a:ext cx="3336131" cy="1419059"/>
          </a:xfrm>
          <a:ln w="38100">
            <a:solidFill>
              <a:schemeClr val="accent3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2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Receding-Horizon Optimization of Unbalanced Distribution Systems with Time-Scale Separation for Discrete and Continuous Control Devices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A693CAC-15FE-94C2-CA15-E8B86457C894}"/>
              </a:ext>
            </a:extLst>
          </p:cNvPr>
          <p:cNvSpPr txBox="1">
            <a:spLocks/>
          </p:cNvSpPr>
          <p:nvPr/>
        </p:nvSpPr>
        <p:spPr>
          <a:xfrm>
            <a:off x="578645" y="243199"/>
            <a:ext cx="3583782" cy="1015584"/>
          </a:xfrm>
          <a:prstGeom prst="rect">
            <a:avLst/>
          </a:prstGeom>
          <a:ln w="38100">
            <a:solidFill>
              <a:schemeClr val="bg2">
                <a:lumMod val="40000"/>
                <a:lumOff val="60000"/>
              </a:schemeClr>
            </a:solidFill>
          </a:ln>
        </p:spPr>
        <p:txBody>
          <a:bodyPr vert="horz" lIns="0" tIns="0" rIns="0" bIns="0" rtlCol="0" anchor="b" anchorCtr="0">
            <a:normAutofit fontScale="5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Optimal Multi-Period Dispatch of Distributed Energy Resources in Unbalanced Distribution Feeders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F0A456C-341D-2B62-48CF-EB8B26CB0D50}"/>
              </a:ext>
            </a:extLst>
          </p:cNvPr>
          <p:cNvSpPr/>
          <p:nvPr/>
        </p:nvSpPr>
        <p:spPr>
          <a:xfrm rot="19525140">
            <a:off x="6650437" y="376553"/>
            <a:ext cx="1371255" cy="307777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Reference [22]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F7FF7C-F556-8488-89D9-254CDE3C8DF1}"/>
              </a:ext>
            </a:extLst>
          </p:cNvPr>
          <p:cNvSpPr txBox="1"/>
          <p:nvPr/>
        </p:nvSpPr>
        <p:spPr>
          <a:xfrm>
            <a:off x="759617" y="1368238"/>
            <a:ext cx="4260057" cy="507831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numCol="1" rtlCol="0">
            <a:spAutoFit/>
          </a:bodyPr>
          <a:lstStyle/>
          <a:p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IEEE 123 and 13 bus systems</a:t>
            </a:r>
          </a:p>
          <a:p>
            <a:endParaRPr lang="en-US" dirty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Unbalanced, Phases assumed to be NOT coupled</a:t>
            </a:r>
          </a:p>
          <a:p>
            <a:endParaRPr lang="en-US" dirty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Second Order Conic Decomposition (SOCP) used to fix State-of-Charge (SOC) for batteries at every time step. [~1 minute]</a:t>
            </a:r>
          </a:p>
          <a:p>
            <a:endParaRPr lang="en-US" dirty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Non-Linear Programming (NLP) to solve the individual decoupled time-steps (in parallel). [~ seconds]</a:t>
            </a:r>
          </a:p>
          <a:p>
            <a:endParaRPr lang="en-US" dirty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Uses the proof on the based on the 2018 paper to assume a relaxation of the complementarity constraint (with suitable augmentation of the objective function).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1BD07B-B041-B533-7F65-FD4A690C5499}"/>
              </a:ext>
            </a:extLst>
          </p:cNvPr>
          <p:cNvSpPr txBox="1"/>
          <p:nvPr/>
        </p:nvSpPr>
        <p:spPr>
          <a:xfrm>
            <a:off x="5676900" y="1828800"/>
            <a:ext cx="5987653" cy="4801314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IEEE 13 bus system</a:t>
            </a:r>
          </a:p>
          <a:p>
            <a:endParaRPr lang="en-US" dirty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Unbalanced, Phases assumed to be NOT coupled. </a:t>
            </a:r>
          </a:p>
          <a:p>
            <a:endParaRPr lang="en-US" dirty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STL Elements (Discrete-control)</a:t>
            </a:r>
          </a:p>
          <a:p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	Optimized </a:t>
            </a:r>
            <a:r>
              <a:rPr lang="en-US" i="1" dirty="0">
                <a:solidFill>
                  <a:schemeClr val="tx2">
                    <a:lumMod val="20000"/>
                    <a:lumOff val="80000"/>
                  </a:schemeClr>
                </a:solidFill>
              </a:rPr>
              <a:t>slowly </a:t>
            </a:r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using Multi-Integer Linear Programming</a:t>
            </a:r>
          </a:p>
          <a:p>
            <a:endParaRPr lang="en-US" dirty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Renewables + Battery</a:t>
            </a:r>
          </a:p>
          <a:p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	Optimized </a:t>
            </a:r>
            <a:r>
              <a:rPr lang="en-US" i="1" dirty="0" err="1">
                <a:solidFill>
                  <a:schemeClr val="tx2">
                    <a:lumMod val="20000"/>
                    <a:lumOff val="80000"/>
                  </a:schemeClr>
                </a:solidFill>
              </a:rPr>
              <a:t>fastly</a:t>
            </a:r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 using SOCP</a:t>
            </a:r>
          </a:p>
          <a:p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	[~1 minute]</a:t>
            </a:r>
          </a:p>
          <a:p>
            <a:endParaRPr lang="en-US" dirty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Proof given, that for </a:t>
            </a:r>
            <a:r>
              <a:rPr lang="en-US" i="1" dirty="0">
                <a:solidFill>
                  <a:schemeClr val="tx2">
                    <a:lumMod val="20000"/>
                    <a:lumOff val="80000"/>
                  </a:schemeClr>
                </a:solidFill>
              </a:rPr>
              <a:t>realistic </a:t>
            </a:r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systems, relaxing the hard battery complementarity constraint AND adding a soft constraint to the objective function, makes the problem NOT Mixed-Integer, while still yielding feasibly, </a:t>
            </a:r>
            <a:r>
              <a:rPr lang="en-US" i="1" dirty="0">
                <a:solidFill>
                  <a:schemeClr val="tx2">
                    <a:lumMod val="20000"/>
                    <a:lumOff val="80000"/>
                  </a:schemeClr>
                </a:solidFill>
              </a:rPr>
              <a:t>near-optimal </a:t>
            </a:r>
            <a:r>
              <a:rPr lang="en-US" dirty="0" err="1">
                <a:solidFill>
                  <a:schemeClr val="tx2">
                    <a:lumMod val="20000"/>
                    <a:lumOff val="80000"/>
                  </a:schemeClr>
                </a:solidFill>
              </a:rPr>
              <a:t>soltutions</a:t>
            </a:r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228309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2628900"/>
            <a:ext cx="10063163" cy="1198500"/>
          </a:xfrm>
          <a:ln w="38100">
            <a:solidFill>
              <a:schemeClr val="accent3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2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Receding-Horizon Optimization of Unbalanced Distribution Systems with Time-Scale Separation for Discrete and Continuous Control Devices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0FD868-0A00-0958-9612-D576320029A2}"/>
              </a:ext>
            </a:extLst>
          </p:cNvPr>
          <p:cNvSpPr txBox="1"/>
          <p:nvPr/>
        </p:nvSpPr>
        <p:spPr>
          <a:xfrm>
            <a:off x="1064418" y="3827400"/>
            <a:ext cx="10063163" cy="369332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Nawaf Nazir and Mads </a:t>
            </a:r>
            <a:r>
              <a:rPr lang="en-IN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Almassalkhi</a:t>
            </a:r>
            <a:r>
              <a:rPr lang="en-IN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333CAB-5ADD-D86F-AF45-EAB2EED3D45B}"/>
              </a:ext>
            </a:extLst>
          </p:cNvPr>
          <p:cNvSpPr txBox="1"/>
          <p:nvPr/>
        </p:nvSpPr>
        <p:spPr>
          <a:xfrm>
            <a:off x="1064418" y="1851097"/>
            <a:ext cx="10063163" cy="369332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Power System Computation Conference (2018)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CE4A4E-4F0A-4A57-07B2-2D7E8CBED98A}"/>
              </a:ext>
            </a:extLst>
          </p:cNvPr>
          <p:cNvSpPr txBox="1"/>
          <p:nvPr/>
        </p:nvSpPr>
        <p:spPr>
          <a:xfrm>
            <a:off x="1885950" y="5212316"/>
            <a:ext cx="2371725" cy="1200329"/>
          </a:xfrm>
          <a:prstGeom prst="rect">
            <a:avLst/>
          </a:prstGeom>
          <a:noFill/>
          <a:ln>
            <a:solidFill>
              <a:schemeClr val="bg2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Currently at PNNL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Then: PhD at University of Vermont (UVM)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DED524-45D5-DC85-C0DA-028FBD970E1F}"/>
              </a:ext>
            </a:extLst>
          </p:cNvPr>
          <p:cNvSpPr txBox="1"/>
          <p:nvPr/>
        </p:nvSpPr>
        <p:spPr>
          <a:xfrm>
            <a:off x="8210550" y="5193265"/>
            <a:ext cx="2371725" cy="646331"/>
          </a:xfrm>
          <a:prstGeom prst="rect">
            <a:avLst/>
          </a:prstGeom>
          <a:noFill/>
          <a:ln>
            <a:solidFill>
              <a:schemeClr val="bg2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Currently Assoc. Prof. at UVM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9E2C2EA-CA0F-7418-6264-E0C918F10F77}"/>
              </a:ext>
            </a:extLst>
          </p:cNvPr>
          <p:cNvCxnSpPr/>
          <p:nvPr/>
        </p:nvCxnSpPr>
        <p:spPr>
          <a:xfrm flipH="1">
            <a:off x="2743200" y="4105275"/>
            <a:ext cx="1304925" cy="1107041"/>
          </a:xfrm>
          <a:prstGeom prst="straightConnector1">
            <a:avLst/>
          </a:prstGeom>
          <a:ln w="31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E6DC399-63BA-2B63-5D63-22924541F2D2}"/>
              </a:ext>
            </a:extLst>
          </p:cNvPr>
          <p:cNvCxnSpPr/>
          <p:nvPr/>
        </p:nvCxnSpPr>
        <p:spPr>
          <a:xfrm>
            <a:off x="7696200" y="4105275"/>
            <a:ext cx="1238250" cy="1087990"/>
          </a:xfrm>
          <a:prstGeom prst="straightConnector1">
            <a:avLst/>
          </a:prstGeom>
          <a:ln w="31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87915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295275"/>
            <a:ext cx="10063163" cy="1198500"/>
          </a:xfrm>
          <a:ln w="38100">
            <a:solidFill>
              <a:schemeClr val="accent3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2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Receding-Horizon Optimization of Unbalanced Distribution Systems with Time-Scale Separation for Discrete and Continuous Control Devices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5B1AC77-B126-AD1C-0477-647E13017E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7686" y="2248664"/>
            <a:ext cx="10063163" cy="4286531"/>
          </a:xfrm>
          <a:ln>
            <a:solidFill>
              <a:schemeClr val="accent3"/>
            </a:solidFill>
          </a:ln>
        </p:spPr>
        <p:txBody>
          <a:bodyPr>
            <a:normAutofit/>
          </a:bodyPr>
          <a:lstStyle/>
          <a:p>
            <a:r>
              <a:rPr lang="en-US" dirty="0"/>
              <a:t>Distribution System</a:t>
            </a:r>
          </a:p>
          <a:p>
            <a:pPr lvl="1">
              <a:buClr>
                <a:schemeClr val="accent3"/>
              </a:buClr>
              <a:buSzPct val="50000"/>
              <a:buFont typeface="Wingdings" panose="05000000000000000000" pitchFamily="2" charset="2"/>
              <a:buChar char="Ø"/>
            </a:pPr>
            <a:r>
              <a:rPr lang="en-US" dirty="0"/>
              <a:t>Unbalanced</a:t>
            </a:r>
          </a:p>
          <a:p>
            <a:pPr lvl="1">
              <a:buClr>
                <a:schemeClr val="accent3"/>
              </a:buClr>
              <a:buSzPct val="50000"/>
              <a:buFont typeface="Wingdings" panose="05000000000000000000" pitchFamily="2" charset="2"/>
              <a:buChar char="Ø"/>
            </a:pPr>
            <a:r>
              <a:rPr lang="en-US" dirty="0"/>
              <a:t>Mechanical Assets?</a:t>
            </a:r>
          </a:p>
          <a:p>
            <a:pPr lvl="1">
              <a:buClr>
                <a:schemeClr val="accent3"/>
              </a:buClr>
              <a:buSzPct val="50000"/>
              <a:buFont typeface="Wingdings" panose="05000000000000000000" pitchFamily="2" charset="2"/>
              <a:buChar char="Ø"/>
            </a:pPr>
            <a:r>
              <a:rPr lang="en-US" dirty="0"/>
              <a:t>Significant Solar Penetration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US" dirty="0"/>
          </a:p>
          <a:p>
            <a:r>
              <a:rPr lang="en-US" dirty="0"/>
              <a:t>Two Different Optimization Time-Scales</a:t>
            </a:r>
          </a:p>
          <a:p>
            <a:pPr lvl="1">
              <a:buClr>
                <a:schemeClr val="accent3"/>
              </a:buClr>
              <a:buSzPct val="50000"/>
              <a:buFont typeface="Wingdings" panose="05000000000000000000" pitchFamily="2" charset="2"/>
              <a:buChar char="Ø"/>
            </a:pPr>
            <a:r>
              <a:rPr lang="en-US" dirty="0"/>
              <a:t>A slow time-scale for dispatching discrete mechanical assets using Mixed-Integer Program (MIP)</a:t>
            </a:r>
          </a:p>
          <a:p>
            <a:pPr lvl="1">
              <a:buClr>
                <a:schemeClr val="accent3"/>
              </a:buClr>
              <a:buSzPct val="50000"/>
              <a:buFont typeface="Wingdings" panose="05000000000000000000" pitchFamily="2" charset="2"/>
              <a:buChar char="Ø"/>
            </a:pPr>
            <a:r>
              <a:rPr lang="en-US" dirty="0"/>
              <a:t>A fast time-scale for continuously monitoring DERs using SOCP.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77089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295275"/>
            <a:ext cx="10063163" cy="1198500"/>
          </a:xfrm>
          <a:ln w="38100">
            <a:solidFill>
              <a:schemeClr val="accent3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2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Receding-Horizon Optimization of Unbalanced Distribution Systems with Time-Scale Separation for Discrete and Continuous Control Devices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5B1AC77-B126-AD1C-0477-647E13017E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7686" y="2248664"/>
            <a:ext cx="10063163" cy="4286531"/>
          </a:xfrm>
          <a:ln>
            <a:solidFill>
              <a:schemeClr val="accent3"/>
            </a:solidFill>
          </a:ln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Two Different Optimization Time-Scales</a:t>
            </a:r>
          </a:p>
          <a:p>
            <a:pPr marL="0" indent="0">
              <a:buNone/>
            </a:pPr>
            <a:endParaRPr lang="en-US" dirty="0"/>
          </a:p>
          <a:p>
            <a:pPr lvl="1">
              <a:buClr>
                <a:schemeClr val="accent3"/>
              </a:buClr>
              <a:buSzPct val="50000"/>
              <a:buFont typeface="Wingdings" panose="05000000000000000000" pitchFamily="2" charset="2"/>
              <a:buChar char="Ø"/>
            </a:pPr>
            <a:r>
              <a:rPr lang="en-US" dirty="0"/>
              <a:t>Different Types of discrete and continuous operated devices. </a:t>
            </a:r>
          </a:p>
          <a:p>
            <a:pPr lvl="2">
              <a:buClr>
                <a:schemeClr val="accent3"/>
              </a:buClr>
              <a:buSzPct val="50000"/>
              <a:buFont typeface="Wingdings" panose="05000000000000000000" pitchFamily="2" charset="2"/>
              <a:buChar char="Ø"/>
            </a:pPr>
            <a:r>
              <a:rPr lang="en-US" dirty="0"/>
              <a:t>E.g. Capacitor/Reactor Banks, Line Regulators (On/Off), Load-Tap-Changing (LTC) Transformers</a:t>
            </a:r>
          </a:p>
          <a:p>
            <a:pPr lvl="2">
              <a:buClr>
                <a:schemeClr val="accent3"/>
              </a:buClr>
              <a:buSzPct val="50000"/>
              <a:buFont typeface="Wingdings" panose="05000000000000000000" pitchFamily="2" charset="2"/>
              <a:buChar char="Ø"/>
            </a:pPr>
            <a:r>
              <a:rPr lang="en-US" dirty="0"/>
              <a:t>Discrete states of these devices render the problem NP-hard. </a:t>
            </a:r>
            <a:r>
              <a:rPr lang="en-US" b="1" i="1" dirty="0"/>
              <a:t>(So, they were NOT NP-hard anyway?)</a:t>
            </a:r>
          </a:p>
          <a:p>
            <a:pPr lvl="2">
              <a:buClr>
                <a:schemeClr val="accent3"/>
              </a:buClr>
              <a:buSzPct val="50000"/>
              <a:buFont typeface="Wingdings" panose="05000000000000000000" pitchFamily="2" charset="2"/>
              <a:buChar char="Ø"/>
            </a:pPr>
            <a:r>
              <a:rPr lang="en-US" dirty="0"/>
              <a:t>McCormick relaxation and linearization techniques have been used to incorporate these devices into the OPF problem for a BALANCED network. [16b]</a:t>
            </a:r>
          </a:p>
          <a:p>
            <a:pPr lvl="1">
              <a:buClr>
                <a:schemeClr val="accent3"/>
              </a:buClr>
              <a:buSzPct val="50000"/>
              <a:buFont typeface="Wingdings" panose="05000000000000000000" pitchFamily="2" charset="2"/>
              <a:buChar char="Ø"/>
            </a:pPr>
            <a:endParaRPr lang="en-US" dirty="0"/>
          </a:p>
          <a:p>
            <a:pPr lvl="1">
              <a:buClr>
                <a:schemeClr val="accent3"/>
              </a:buClr>
              <a:buSzPct val="50000"/>
              <a:buFont typeface="Wingdings" panose="05000000000000000000" pitchFamily="2" charset="2"/>
              <a:buChar char="Ø"/>
            </a:pPr>
            <a:r>
              <a:rPr lang="en-US" dirty="0"/>
              <a:t>This necessitates the use of separate optimization loops to coordinate them.</a:t>
            </a:r>
          </a:p>
          <a:p>
            <a:pPr lvl="1">
              <a:buClr>
                <a:schemeClr val="accent3"/>
              </a:buClr>
              <a:buSzPct val="50000"/>
              <a:buFont typeface="Wingdings" panose="05000000000000000000" pitchFamily="2" charset="2"/>
              <a:buChar char="Ø"/>
            </a:pPr>
            <a:endParaRPr lang="en-US" dirty="0"/>
          </a:p>
          <a:p>
            <a:pPr lvl="1">
              <a:buClr>
                <a:schemeClr val="accent3"/>
              </a:buClr>
              <a:buSzPct val="50000"/>
              <a:buFont typeface="Wingdings" panose="05000000000000000000" pitchFamily="2" charset="2"/>
              <a:buChar char="Ø"/>
            </a:pPr>
            <a:r>
              <a:rPr lang="en-US" dirty="0"/>
              <a:t>Mechanical assets also have operational constraints on tap changes per hour to limit wear and tear, which necessitates separation.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74268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295275"/>
            <a:ext cx="10063163" cy="1198500"/>
          </a:xfrm>
          <a:ln w="38100">
            <a:solidFill>
              <a:schemeClr val="accent3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2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Receding-Horizon Optimization of Unbalanced Distribution Systems with Time-Scale Separation for Discrete and Continuous Control Devices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5B1AC77-B126-AD1C-0477-647E13017E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7686" y="2248664"/>
            <a:ext cx="10063163" cy="4286531"/>
          </a:xfrm>
          <a:ln>
            <a:solidFill>
              <a:schemeClr val="accent3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Novel hierarchical OPF scheme for separation of the slow-mechanical (discrete control scheme) and fast power-electronic (continuous control scheme) on two different time-scales.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Service Transformer Layers (STL) elements dispatched optimally using Multi-Period three-phase SOCP convex relaxation techniques applied to radial distribution networks for fast corrective control.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Simultaneous charging and discharging of batteries in a convex model of 3-phase system is also analyzed and conditions are provided under which this can be avoided.	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84310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295275"/>
            <a:ext cx="10063163" cy="1198500"/>
          </a:xfrm>
          <a:ln w="38100">
            <a:solidFill>
              <a:schemeClr val="accent3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2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Receding-Horizon Optimization of Unbalanced Distribution Systems with Time-Scale Separation for Discrete and Continuous Control Devices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03557B5-DFC4-FC83-8B8C-058090A2A363}"/>
              </a:ext>
            </a:extLst>
          </p:cNvPr>
          <p:cNvGrpSpPr/>
          <p:nvPr/>
        </p:nvGrpSpPr>
        <p:grpSpPr>
          <a:xfrm>
            <a:off x="1240513" y="2647949"/>
            <a:ext cx="9189362" cy="3297486"/>
            <a:chOff x="1078588" y="2484673"/>
            <a:chExt cx="10061810" cy="3687085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0F94A26A-43FA-ACE0-A143-A93D509AD2CF}"/>
                </a:ext>
              </a:extLst>
            </p:cNvPr>
            <p:cNvSpPr/>
            <p:nvPr/>
          </p:nvSpPr>
          <p:spPr>
            <a:xfrm>
              <a:off x="8198349" y="4700734"/>
              <a:ext cx="2942049" cy="1471024"/>
            </a:xfrm>
            <a:custGeom>
              <a:avLst/>
              <a:gdLst>
                <a:gd name="connsiteX0" fmla="*/ 0 w 2942049"/>
                <a:gd name="connsiteY0" fmla="*/ 0 h 1471024"/>
                <a:gd name="connsiteX1" fmla="*/ 2942049 w 2942049"/>
                <a:gd name="connsiteY1" fmla="*/ 0 h 1471024"/>
                <a:gd name="connsiteX2" fmla="*/ 2942049 w 2942049"/>
                <a:gd name="connsiteY2" fmla="*/ 1471024 h 1471024"/>
                <a:gd name="connsiteX3" fmla="*/ 0 w 2942049"/>
                <a:gd name="connsiteY3" fmla="*/ 1471024 h 1471024"/>
                <a:gd name="connsiteX4" fmla="*/ 0 w 2942049"/>
                <a:gd name="connsiteY4" fmla="*/ 0 h 1471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049" h="1471024">
                  <a:moveTo>
                    <a:pt x="0" y="0"/>
                  </a:moveTo>
                  <a:lnTo>
                    <a:pt x="2942049" y="0"/>
                  </a:lnTo>
                  <a:lnTo>
                    <a:pt x="2942049" y="1471024"/>
                  </a:lnTo>
                  <a:lnTo>
                    <a:pt x="0" y="1471024"/>
                  </a:lnTo>
                  <a:lnTo>
                    <a:pt x="0" y="0"/>
                  </a:lnTo>
                  <a:close/>
                </a:path>
              </a:pathLst>
            </a:custGeom>
            <a:ln w="57150"/>
            <a:scene3d>
              <a:camera prst="orthographicFront"/>
              <a:lightRig rig="chilly" dir="t"/>
            </a:scene3d>
            <a:sp3d prstMaterial="translucentPowder">
              <a:bevelT w="127000" h="25400" prst="softRound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9050" tIns="19050" rIns="19050" bIns="19050" numCol="1" spcCol="1270" anchor="ctr" anchorCtr="0">
              <a:noAutofit/>
            </a:bodyPr>
            <a:lstStyle/>
            <a:p>
              <a:pPr marL="0" lvl="0" indent="0" algn="ctr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400" kern="1200" dirty="0"/>
                <a:t>AC Three-phase Non-Linear Model (Plant)</a:t>
              </a: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0604DED1-0FB1-2C31-8BDA-9BA179A34F18}"/>
                </a:ext>
              </a:extLst>
            </p:cNvPr>
            <p:cNvSpPr/>
            <p:nvPr/>
          </p:nvSpPr>
          <p:spPr>
            <a:xfrm>
              <a:off x="4638469" y="4700734"/>
              <a:ext cx="2942049" cy="1471024"/>
            </a:xfrm>
            <a:custGeom>
              <a:avLst/>
              <a:gdLst>
                <a:gd name="connsiteX0" fmla="*/ 0 w 2942049"/>
                <a:gd name="connsiteY0" fmla="*/ 0 h 1471024"/>
                <a:gd name="connsiteX1" fmla="*/ 2942049 w 2942049"/>
                <a:gd name="connsiteY1" fmla="*/ 0 h 1471024"/>
                <a:gd name="connsiteX2" fmla="*/ 2942049 w 2942049"/>
                <a:gd name="connsiteY2" fmla="*/ 1471024 h 1471024"/>
                <a:gd name="connsiteX3" fmla="*/ 0 w 2942049"/>
                <a:gd name="connsiteY3" fmla="*/ 1471024 h 1471024"/>
                <a:gd name="connsiteX4" fmla="*/ 0 w 2942049"/>
                <a:gd name="connsiteY4" fmla="*/ 0 h 1471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049" h="1471024">
                  <a:moveTo>
                    <a:pt x="0" y="0"/>
                  </a:moveTo>
                  <a:lnTo>
                    <a:pt x="2942049" y="0"/>
                  </a:lnTo>
                  <a:lnTo>
                    <a:pt x="2942049" y="1471024"/>
                  </a:lnTo>
                  <a:lnTo>
                    <a:pt x="0" y="1471024"/>
                  </a:lnTo>
                  <a:lnTo>
                    <a:pt x="0" y="0"/>
                  </a:lnTo>
                  <a:close/>
                </a:path>
              </a:pathLst>
            </a:custGeom>
            <a:ln w="57150"/>
            <a:scene3d>
              <a:camera prst="orthographicFront"/>
              <a:lightRig rig="chilly" dir="t"/>
            </a:scene3d>
            <a:sp3d prstMaterial="translucentPowder">
              <a:bevelT w="127000" h="25400" prst="softRound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9050" tIns="19050" rIns="19050" bIns="19050" numCol="1" spcCol="1270" anchor="ctr" anchorCtr="0">
              <a:noAutofit/>
            </a:bodyPr>
            <a:lstStyle/>
            <a:p>
              <a:pPr marL="0" lvl="0" indent="0" algn="ctr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400" kern="1200" dirty="0"/>
                <a:t>Minutely Dispatch of Flexible Assets (SOCP)</a:t>
              </a: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7E2973D9-2711-D3ED-7BDF-88C7100294E0}"/>
                </a:ext>
              </a:extLst>
            </p:cNvPr>
            <p:cNvSpPr/>
            <p:nvPr/>
          </p:nvSpPr>
          <p:spPr>
            <a:xfrm>
              <a:off x="1078588" y="4700734"/>
              <a:ext cx="2942049" cy="1471024"/>
            </a:xfrm>
            <a:custGeom>
              <a:avLst/>
              <a:gdLst>
                <a:gd name="connsiteX0" fmla="*/ 0 w 2942049"/>
                <a:gd name="connsiteY0" fmla="*/ 0 h 1471024"/>
                <a:gd name="connsiteX1" fmla="*/ 2942049 w 2942049"/>
                <a:gd name="connsiteY1" fmla="*/ 0 h 1471024"/>
                <a:gd name="connsiteX2" fmla="*/ 2942049 w 2942049"/>
                <a:gd name="connsiteY2" fmla="*/ 1471024 h 1471024"/>
                <a:gd name="connsiteX3" fmla="*/ 0 w 2942049"/>
                <a:gd name="connsiteY3" fmla="*/ 1471024 h 1471024"/>
                <a:gd name="connsiteX4" fmla="*/ 0 w 2942049"/>
                <a:gd name="connsiteY4" fmla="*/ 0 h 1471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049" h="1471024">
                  <a:moveTo>
                    <a:pt x="0" y="0"/>
                  </a:moveTo>
                  <a:lnTo>
                    <a:pt x="2942049" y="0"/>
                  </a:lnTo>
                  <a:lnTo>
                    <a:pt x="2942049" y="1471024"/>
                  </a:lnTo>
                  <a:lnTo>
                    <a:pt x="0" y="1471024"/>
                  </a:lnTo>
                  <a:lnTo>
                    <a:pt x="0" y="0"/>
                  </a:lnTo>
                  <a:close/>
                </a:path>
              </a:pathLst>
            </a:custGeom>
            <a:ln w="57150"/>
            <a:scene3d>
              <a:camera prst="orthographicFront"/>
              <a:lightRig rig="chilly" dir="t"/>
            </a:scene3d>
            <a:sp3d prstMaterial="translucentPowder">
              <a:bevelT w="127000" h="25400" prst="softRound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9050" tIns="19050" rIns="19050" bIns="19050" numCol="1" spcCol="1270" anchor="ctr" anchorCtr="0">
              <a:noAutofit/>
            </a:bodyPr>
            <a:lstStyle/>
            <a:p>
              <a:pPr marL="0" lvl="0" indent="0" algn="ctr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800" kern="1200" dirty="0"/>
                <a:t>Hourly Dispatch of Mechanical Assets (MILP)</a:t>
              </a: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4351C196-0679-1166-C336-BA73212C1A04}"/>
                </a:ext>
              </a:extLst>
            </p:cNvPr>
            <p:cNvSpPr/>
            <p:nvPr/>
          </p:nvSpPr>
          <p:spPr>
            <a:xfrm>
              <a:off x="2781094" y="2484673"/>
              <a:ext cx="2942049" cy="1471024"/>
            </a:xfrm>
            <a:custGeom>
              <a:avLst/>
              <a:gdLst>
                <a:gd name="connsiteX0" fmla="*/ 0 w 2942049"/>
                <a:gd name="connsiteY0" fmla="*/ 0 h 1471024"/>
                <a:gd name="connsiteX1" fmla="*/ 2942049 w 2942049"/>
                <a:gd name="connsiteY1" fmla="*/ 0 h 1471024"/>
                <a:gd name="connsiteX2" fmla="*/ 2942049 w 2942049"/>
                <a:gd name="connsiteY2" fmla="*/ 1471024 h 1471024"/>
                <a:gd name="connsiteX3" fmla="*/ 0 w 2942049"/>
                <a:gd name="connsiteY3" fmla="*/ 1471024 h 1471024"/>
                <a:gd name="connsiteX4" fmla="*/ 0 w 2942049"/>
                <a:gd name="connsiteY4" fmla="*/ 0 h 1471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049" h="1471024">
                  <a:moveTo>
                    <a:pt x="0" y="0"/>
                  </a:moveTo>
                  <a:lnTo>
                    <a:pt x="2942049" y="0"/>
                  </a:lnTo>
                  <a:lnTo>
                    <a:pt x="2942049" y="1471024"/>
                  </a:lnTo>
                  <a:lnTo>
                    <a:pt x="0" y="1471024"/>
                  </a:lnTo>
                  <a:lnTo>
                    <a:pt x="0" y="0"/>
                  </a:lnTo>
                  <a:close/>
                </a:path>
              </a:pathLst>
            </a:custGeom>
            <a:ln w="57150"/>
            <a:scene3d>
              <a:camera prst="orthographicFront"/>
              <a:lightRig rig="chilly" dir="t"/>
            </a:scene3d>
            <a:sp3d prstMaterial="translucentPowder">
              <a:bevelT w="127000" h="25400" prst="softRound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9050" tIns="19050" rIns="19050" bIns="19050" numCol="1" spcCol="1270" anchor="ctr" anchorCtr="0">
              <a:noAutofit/>
            </a:bodyPr>
            <a:lstStyle/>
            <a:p>
              <a:pPr marL="0" lvl="0" indent="0" algn="ctr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000" kern="1200" dirty="0"/>
                <a:t>Forecast and Analytics</a:t>
              </a:r>
            </a:p>
          </p:txBody>
        </p:sp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D09C44E-58FA-BBB6-0DAE-A5F60E0F4D68}"/>
              </a:ext>
            </a:extLst>
          </p:cNvPr>
          <p:cNvCxnSpPr/>
          <p:nvPr/>
        </p:nvCxnSpPr>
        <p:spPr>
          <a:xfrm>
            <a:off x="9085033" y="5920275"/>
            <a:ext cx="0" cy="51111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90C0508-49E0-2AAA-67D0-1D95CBE9ABA8}"/>
              </a:ext>
            </a:extLst>
          </p:cNvPr>
          <p:cNvCxnSpPr>
            <a:cxnSpLocks/>
          </p:cNvCxnSpPr>
          <p:nvPr/>
        </p:nvCxnSpPr>
        <p:spPr>
          <a:xfrm flipH="1">
            <a:off x="2578107" y="6448424"/>
            <a:ext cx="652432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D931C94-930C-B8C9-3559-94F20FF7BB36}"/>
              </a:ext>
            </a:extLst>
          </p:cNvPr>
          <p:cNvCxnSpPr/>
          <p:nvPr/>
        </p:nvCxnSpPr>
        <p:spPr>
          <a:xfrm flipV="1">
            <a:off x="2578107" y="5920275"/>
            <a:ext cx="0" cy="511112"/>
          </a:xfrm>
          <a:prstGeom prst="straightConnector1">
            <a:avLst/>
          </a:prstGeom>
          <a:ln w="571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5F5FB0F-3324-0F3B-E8C6-FC94C52667AB}"/>
              </a:ext>
            </a:extLst>
          </p:cNvPr>
          <p:cNvCxnSpPr/>
          <p:nvPr/>
        </p:nvCxnSpPr>
        <p:spPr>
          <a:xfrm flipV="1">
            <a:off x="5927260" y="5920275"/>
            <a:ext cx="0" cy="519631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34464F9-6FBB-8539-E254-D80F05008A2B}"/>
              </a:ext>
            </a:extLst>
          </p:cNvPr>
          <p:cNvCxnSpPr/>
          <p:nvPr/>
        </p:nvCxnSpPr>
        <p:spPr>
          <a:xfrm flipH="1">
            <a:off x="2583986" y="3963536"/>
            <a:ext cx="1551260" cy="666312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F816974-B3E6-784C-4A21-3B384C56B74C}"/>
              </a:ext>
            </a:extLst>
          </p:cNvPr>
          <p:cNvCxnSpPr/>
          <p:nvPr/>
        </p:nvCxnSpPr>
        <p:spPr>
          <a:xfrm>
            <a:off x="4138870" y="3963536"/>
            <a:ext cx="1684000" cy="666312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D954D35-0531-6A43-9269-38CAA609FE31}"/>
              </a:ext>
            </a:extLst>
          </p:cNvPr>
          <p:cNvCxnSpPr/>
          <p:nvPr/>
        </p:nvCxnSpPr>
        <p:spPr>
          <a:xfrm>
            <a:off x="7178668" y="5255829"/>
            <a:ext cx="564260" cy="0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67CF4A0-5E70-802C-2089-E7320651866B}"/>
              </a:ext>
            </a:extLst>
          </p:cNvPr>
          <p:cNvCxnSpPr/>
          <p:nvPr/>
        </p:nvCxnSpPr>
        <p:spPr>
          <a:xfrm>
            <a:off x="3927460" y="5255829"/>
            <a:ext cx="564260" cy="0"/>
          </a:xfrm>
          <a:prstGeom prst="straightConnector1">
            <a:avLst/>
          </a:prstGeom>
          <a:ln w="571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003CE6A8-9F6B-7E6F-6002-EFF90ED23FF2}"/>
              </a:ext>
            </a:extLst>
          </p:cNvPr>
          <p:cNvSpPr txBox="1"/>
          <p:nvPr/>
        </p:nvSpPr>
        <p:spPr>
          <a:xfrm>
            <a:off x="1371600" y="1724025"/>
            <a:ext cx="10210800" cy="492443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600" dirty="0">
                <a:solidFill>
                  <a:schemeClr val="bg1"/>
                </a:solidFill>
                <a:latin typeface="Century" panose="02040604050505020304" pitchFamily="18" charset="0"/>
              </a:rPr>
              <a:t>Flowchart showing the Hierarchical time-scale control algorithm</a:t>
            </a:r>
          </a:p>
        </p:txBody>
      </p:sp>
    </p:spTree>
    <p:extLst>
      <p:ext uri="{BB962C8B-B14F-4D97-AF65-F5344CB8AC3E}">
        <p14:creationId xmlns:p14="http://schemas.microsoft.com/office/powerpoint/2010/main" val="24564671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295275"/>
            <a:ext cx="10063163" cy="1198500"/>
          </a:xfrm>
          <a:ln w="38100">
            <a:solidFill>
              <a:schemeClr val="accent3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2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Receding-Horizon Optimization of Unbalanced Distribution Systems with Time-Scale Separation for Discrete and Continuous Control Devices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D5B1AC77-B126-AD1C-0477-647E13017E6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77686" y="2248664"/>
                <a:ext cx="10063163" cy="4286531"/>
              </a:xfrm>
              <a:ln>
                <a:solidFill>
                  <a:schemeClr val="accent3"/>
                </a:solidFill>
              </a:ln>
            </p:spPr>
            <p:txBody>
              <a:bodyPr>
                <a:normAutofit/>
              </a:bodyPr>
              <a:lstStyle/>
              <a:p>
                <a:pPr marL="182880" lvl="1" indent="0">
                  <a:buNone/>
                </a:pPr>
                <a:r>
                  <a:rPr lang="en-US" dirty="0"/>
                  <a:t>Want to minimize number of changes in mechanical discrete control components to reduce wear and tear.</a:t>
                </a:r>
              </a:p>
              <a:p>
                <a:pPr marL="182880" lvl="1" indent="0">
                  <a:buNone/>
                </a:pPr>
                <a:endParaRPr lang="en-US" dirty="0"/>
              </a:p>
              <a:p>
                <a:pPr marL="182880" lvl="1" indent="0">
                  <a:buNone/>
                </a:pPr>
                <a:r>
                  <a:rPr lang="en-US" dirty="0"/>
                  <a:t>Aim: minimize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</m:oMath>
                </a14:m>
                <a:r>
                  <a:rPr lang="en-US" dirty="0"/>
                  <a:t> from a nominal set-point using operation of these discrete assets.</a:t>
                </a:r>
              </a:p>
              <a:p>
                <a:pPr marL="182880" lvl="1" indent="0">
                  <a:buNone/>
                </a:pPr>
                <a:endParaRPr lang="en-US" dirty="0"/>
              </a:p>
              <a:p>
                <a:pPr marL="182880" lvl="1" indent="0">
                  <a:buNone/>
                </a:pPr>
                <a:r>
                  <a:rPr lang="en-US" dirty="0"/>
                  <a:t>The outer loop also schedules active power exchanges of the STL elements, considering the variability of solar PV generation and forecast energy demands.</a:t>
                </a:r>
              </a:p>
              <a:p>
                <a:pPr marL="182880" lvl="1" indent="0">
                  <a:buNone/>
                </a:pPr>
                <a:endParaRPr lang="en-US" dirty="0"/>
              </a:p>
              <a:p>
                <a:pPr marL="182880" lvl="1" indent="0">
                  <a:buNone/>
                </a:pPr>
                <a:r>
                  <a:rPr lang="en-US" dirty="0"/>
                  <a:t>Reactive Power Control of STL elements reserved for corrective control, in the </a:t>
                </a:r>
                <a:r>
                  <a:rPr lang="en-US" i="1" dirty="0"/>
                  <a:t>Inner Loop.</a:t>
                </a:r>
                <a:endParaRPr lang="en-US" dirty="0"/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D5B1AC77-B126-AD1C-0477-647E13017E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77686" y="2248664"/>
                <a:ext cx="10063163" cy="4286531"/>
              </a:xfrm>
              <a:blipFill>
                <a:blip r:embed="rId2"/>
                <a:stretch>
                  <a:fillRect t="-2695" r="-1210"/>
                </a:stretch>
              </a:blipFill>
              <a:ln>
                <a:solidFill>
                  <a:schemeClr val="accent3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2CAE984A-6DC9-662F-21EC-59C166EEFF9E}"/>
              </a:ext>
            </a:extLst>
          </p:cNvPr>
          <p:cNvSpPr txBox="1"/>
          <p:nvPr/>
        </p:nvSpPr>
        <p:spPr>
          <a:xfrm>
            <a:off x="1064418" y="1493775"/>
            <a:ext cx="10063163" cy="523220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>
                <a:solidFill>
                  <a:schemeClr val="bg1"/>
                </a:solidFill>
                <a:latin typeface="Biome" panose="020B0502040204020203" pitchFamily="34" charset="0"/>
                <a:cs typeface="Biome" panose="020B0502040204020203" pitchFamily="34" charset="0"/>
              </a:rPr>
              <a:t>Outer Loop </a:t>
            </a:r>
            <a:r>
              <a:rPr lang="en-US" sz="2800" dirty="0">
                <a:solidFill>
                  <a:schemeClr val="bg1"/>
                </a:solidFill>
                <a:latin typeface="Biome" panose="020B0502040204020203" pitchFamily="34" charset="0"/>
                <a:cs typeface="Biome" panose="020B0502040204020203" pitchFamily="34" charset="0"/>
              </a:rPr>
              <a:t>Formulation: Voltage Positioning</a:t>
            </a:r>
          </a:p>
        </p:txBody>
      </p:sp>
    </p:spTree>
    <p:extLst>
      <p:ext uri="{BB962C8B-B14F-4D97-AF65-F5344CB8AC3E}">
        <p14:creationId xmlns:p14="http://schemas.microsoft.com/office/powerpoint/2010/main" val="13956198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295275"/>
            <a:ext cx="10063163" cy="1198500"/>
          </a:xfrm>
          <a:ln w="38100">
            <a:solidFill>
              <a:schemeClr val="accent3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2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Receding-Horizon Optimization of Unbalanced Distribution Systems with Time-Scale Separation for Discrete and Continuous Control Devices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5B1AC77-B126-AD1C-0477-647E13017E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7686" y="2248664"/>
            <a:ext cx="10063163" cy="4286531"/>
          </a:xfrm>
          <a:ln>
            <a:solidFill>
              <a:schemeClr val="accent3"/>
            </a:solidFill>
          </a:ln>
        </p:spPr>
        <p:txBody>
          <a:bodyPr>
            <a:normAutofit/>
          </a:bodyPr>
          <a:lstStyle/>
          <a:p>
            <a:pPr marL="182880" lvl="1" indent="0">
              <a:buNone/>
            </a:pPr>
            <a:r>
              <a:rPr lang="en-US" dirty="0"/>
              <a:t>Since discrete decision variables only take integer values, the</a:t>
            </a:r>
            <a:r>
              <a:rPr lang="en-US" i="1" dirty="0"/>
              <a:t> outer loop </a:t>
            </a:r>
            <a:r>
              <a:rPr lang="en-US" dirty="0"/>
              <a:t>problem becomes a mixed-integer problem, which is NP-hard.</a:t>
            </a:r>
          </a:p>
          <a:p>
            <a:pPr marL="182880" lvl="1" indent="0">
              <a:buNone/>
            </a:pPr>
            <a:endParaRPr lang="en-US" dirty="0"/>
          </a:p>
          <a:p>
            <a:pPr marL="182880" lvl="1" indent="0">
              <a:buNone/>
            </a:pPr>
            <a:r>
              <a:rPr lang="en-US" dirty="0"/>
              <a:t>Branch and bound techniques can be effective on MIPs if their continuous versions are convex.</a:t>
            </a:r>
          </a:p>
          <a:p>
            <a:pPr marL="182880" lvl="1" indent="0">
              <a:buNone/>
            </a:pPr>
            <a:endParaRPr lang="en-US" dirty="0"/>
          </a:p>
          <a:p>
            <a:pPr marL="182880" lvl="1" indent="0">
              <a:buNone/>
            </a:pPr>
            <a:r>
              <a:rPr lang="en-US" dirty="0"/>
              <a:t>In order to reduce the computational complexity of the outer loop, a three-phase LINEARIZED model of the network is used.</a:t>
            </a:r>
          </a:p>
          <a:p>
            <a:pPr marL="182880" lvl="1" indent="0">
              <a:buNone/>
            </a:pPr>
            <a:r>
              <a:rPr lang="en-US" dirty="0"/>
              <a:t>	This reduces the problem to a Mixed-Integer Linear Program (MILP).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AE984A-6DC9-662F-21EC-59C166EEFF9E}"/>
              </a:ext>
            </a:extLst>
          </p:cNvPr>
          <p:cNvSpPr txBox="1"/>
          <p:nvPr/>
        </p:nvSpPr>
        <p:spPr>
          <a:xfrm>
            <a:off x="1064418" y="1493775"/>
            <a:ext cx="10063163" cy="523220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>
                <a:solidFill>
                  <a:schemeClr val="bg1"/>
                </a:solidFill>
                <a:latin typeface="Biome" panose="020B0502040204020203" pitchFamily="34" charset="0"/>
                <a:cs typeface="Biome" panose="020B0502040204020203" pitchFamily="34" charset="0"/>
              </a:rPr>
              <a:t>Outer Loop </a:t>
            </a:r>
            <a:r>
              <a:rPr lang="en-US" sz="2800" dirty="0">
                <a:solidFill>
                  <a:schemeClr val="bg1"/>
                </a:solidFill>
                <a:latin typeface="Biome" panose="020B0502040204020203" pitchFamily="34" charset="0"/>
                <a:cs typeface="Biome" panose="020B0502040204020203" pitchFamily="34" charset="0"/>
              </a:rPr>
              <a:t>Formulation : Voltage Positioning</a:t>
            </a:r>
          </a:p>
        </p:txBody>
      </p:sp>
    </p:spTree>
    <p:extLst>
      <p:ext uri="{BB962C8B-B14F-4D97-AF65-F5344CB8AC3E}">
        <p14:creationId xmlns:p14="http://schemas.microsoft.com/office/powerpoint/2010/main" val="2335473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295275"/>
            <a:ext cx="10063163" cy="1198500"/>
          </a:xfrm>
          <a:ln w="38100">
            <a:solidFill>
              <a:schemeClr val="accent3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2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Receding-Horizon Optimization of Unbalanced Distribution Systems with Time-Scale Separation for Discrete and Continuous Control Devices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D5B1AC77-B126-AD1C-0477-647E13017E6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64418" y="2276194"/>
                <a:ext cx="10063163" cy="4286531"/>
              </a:xfrm>
              <a:ln>
                <a:solidFill>
                  <a:schemeClr val="accent3"/>
                </a:solidFill>
              </a:ln>
            </p:spPr>
            <p:txBody>
              <a:bodyPr>
                <a:normAutofit/>
              </a:bodyPr>
              <a:lstStyle/>
              <a:p>
                <a:pPr lvl="1">
                  <a:buFontTx/>
                  <a:buChar char="‪"/>
                </a:pPr>
                <a:r>
                  <a:rPr lang="en-US" dirty="0"/>
                  <a:t>STL Architecture</a:t>
                </a:r>
              </a:p>
              <a:p>
                <a:pPr lvl="2">
                  <a:buFontTx/>
                  <a:buChar char="‪"/>
                </a:pPr>
                <a:r>
                  <a:rPr lang="en-US" dirty="0"/>
                  <a:t>Four-Quadrant Control Scheme. Can supply and consume both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dirty="0"/>
                  <a:t>.</a:t>
                </a:r>
              </a:p>
              <a:p>
                <a:pPr lvl="2">
                  <a:buFontTx/>
                  <a:buChar char="‪"/>
                </a:pPr>
                <a:r>
                  <a:rPr lang="en-US" dirty="0"/>
                  <a:t>Each STL element is composed of a renewable source of energy such as solar power and some form of storage like a battery bank.</a:t>
                </a: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D5B1AC77-B126-AD1C-0477-647E13017E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64418" y="2276194"/>
                <a:ext cx="10063163" cy="4286531"/>
              </a:xfrm>
              <a:blipFill>
                <a:blip r:embed="rId2"/>
                <a:stretch>
                  <a:fillRect t="-2691"/>
                </a:stretch>
              </a:blipFill>
              <a:ln>
                <a:solidFill>
                  <a:schemeClr val="accent3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2CAE984A-6DC9-662F-21EC-59C166EEFF9E}"/>
              </a:ext>
            </a:extLst>
          </p:cNvPr>
          <p:cNvSpPr txBox="1"/>
          <p:nvPr/>
        </p:nvSpPr>
        <p:spPr>
          <a:xfrm>
            <a:off x="1064418" y="1493775"/>
            <a:ext cx="10063163" cy="523220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>
                <a:solidFill>
                  <a:schemeClr val="bg1"/>
                </a:solidFill>
                <a:latin typeface="Biome" panose="020B0502040204020203" pitchFamily="34" charset="0"/>
                <a:cs typeface="Biome" panose="020B0502040204020203" pitchFamily="34" charset="0"/>
              </a:rPr>
              <a:t>Outer Loop </a:t>
            </a:r>
            <a:r>
              <a:rPr lang="en-US" sz="2800" dirty="0">
                <a:solidFill>
                  <a:schemeClr val="bg1"/>
                </a:solidFill>
                <a:latin typeface="Biome" panose="020B0502040204020203" pitchFamily="34" charset="0"/>
                <a:cs typeface="Biome" panose="020B0502040204020203" pitchFamily="34" charset="0"/>
              </a:rPr>
              <a:t>Formulation : Voltage Positioning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69C3599-3E3F-5FB8-0F50-3986F7D27EE9}"/>
              </a:ext>
            </a:extLst>
          </p:cNvPr>
          <p:cNvGrpSpPr/>
          <p:nvPr/>
        </p:nvGrpSpPr>
        <p:grpSpPr>
          <a:xfrm>
            <a:off x="1944406" y="3790950"/>
            <a:ext cx="1114424" cy="914399"/>
            <a:chOff x="1944406" y="3790950"/>
            <a:chExt cx="1114424" cy="91439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D38F8C8-F6CC-4178-8E2B-6792449FB4A2}"/>
                </a:ext>
              </a:extLst>
            </p:cNvPr>
            <p:cNvSpPr txBox="1"/>
            <p:nvPr/>
          </p:nvSpPr>
          <p:spPr>
            <a:xfrm>
              <a:off x="1944406" y="3790950"/>
              <a:ext cx="1114424" cy="914399"/>
            </a:xfrm>
            <a:prstGeom prst="rect">
              <a:avLst/>
            </a:prstGeom>
            <a:noFill/>
            <a:ln w="28575">
              <a:solidFill>
                <a:schemeClr val="accent3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pic>
          <p:nvPicPr>
            <p:cNvPr id="12" name="Picture 11" descr="Rows of solar panels">
              <a:extLst>
                <a:ext uri="{FF2B5EF4-FFF2-40B4-BE49-F238E27FC236}">
                  <a16:creationId xmlns:a16="http://schemas.microsoft.com/office/drawing/2014/main" id="{AC7D3640-DBA9-857B-EA3C-AA6A804FD6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97303" y="3878728"/>
              <a:ext cx="1029485" cy="686323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3CE5DF4-004E-64DD-8D7C-FD2FE7B55739}"/>
              </a:ext>
            </a:extLst>
          </p:cNvPr>
          <p:cNvGrpSpPr/>
          <p:nvPr/>
        </p:nvGrpSpPr>
        <p:grpSpPr>
          <a:xfrm>
            <a:off x="3867149" y="3790950"/>
            <a:ext cx="1114425" cy="914400"/>
            <a:chOff x="3867149" y="3790950"/>
            <a:chExt cx="1114425" cy="91440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8839443-BF84-8A13-8AB7-176487EB1B89}"/>
                </a:ext>
              </a:extLst>
            </p:cNvPr>
            <p:cNvSpPr txBox="1"/>
            <p:nvPr/>
          </p:nvSpPr>
          <p:spPr>
            <a:xfrm>
              <a:off x="3867149" y="3790950"/>
              <a:ext cx="1114425" cy="914400"/>
            </a:xfrm>
            <a:prstGeom prst="rect">
              <a:avLst/>
            </a:prstGeom>
            <a:noFill/>
            <a:ln w="28575">
              <a:solidFill>
                <a:schemeClr val="accent3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pic>
          <p:nvPicPr>
            <p:cNvPr id="14" name="Picture 13" descr="A picture containing line, white, diagram, font&#10;&#10;Description automatically generated">
              <a:extLst>
                <a:ext uri="{FF2B5EF4-FFF2-40B4-BE49-F238E27FC236}">
                  <a16:creationId xmlns:a16="http://schemas.microsoft.com/office/drawing/2014/main" id="{D19EC42F-E1E2-00DB-D9B9-BDF64AD5ACB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14613" y="3820046"/>
              <a:ext cx="876299" cy="876299"/>
            </a:xfrm>
            <a:prstGeom prst="rect">
              <a:avLst/>
            </a:prstGeom>
            <a:ln w="6350">
              <a:solidFill>
                <a:schemeClr val="tx1"/>
              </a:solidFill>
            </a:ln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599EB8C-63C8-8E9F-D4DD-62B94BB6DC7C}"/>
              </a:ext>
            </a:extLst>
          </p:cNvPr>
          <p:cNvGrpSpPr/>
          <p:nvPr/>
        </p:nvGrpSpPr>
        <p:grpSpPr>
          <a:xfrm>
            <a:off x="3867149" y="5163072"/>
            <a:ext cx="1114425" cy="914400"/>
            <a:chOff x="3867149" y="5163072"/>
            <a:chExt cx="1114425" cy="91440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D5818C7-63C6-C68A-2DBD-FE5050DD4E2F}"/>
                </a:ext>
              </a:extLst>
            </p:cNvPr>
            <p:cNvSpPr txBox="1"/>
            <p:nvPr/>
          </p:nvSpPr>
          <p:spPr>
            <a:xfrm>
              <a:off x="3867149" y="5163072"/>
              <a:ext cx="1114425" cy="914400"/>
            </a:xfrm>
            <a:prstGeom prst="rect">
              <a:avLst/>
            </a:prstGeom>
            <a:noFill/>
            <a:ln w="28575">
              <a:solidFill>
                <a:schemeClr val="accent3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pic>
          <p:nvPicPr>
            <p:cNvPr id="15" name="Picture 14" descr="A picture containing line, white, diagram, font&#10;&#10;Description automatically generated">
              <a:extLst>
                <a:ext uri="{FF2B5EF4-FFF2-40B4-BE49-F238E27FC236}">
                  <a16:creationId xmlns:a16="http://schemas.microsoft.com/office/drawing/2014/main" id="{2ABF3D29-9C2B-30F3-933F-5DC48FA036D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14612" y="5163072"/>
              <a:ext cx="876299" cy="876299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3192F8B-08A1-0CB3-2AA3-2F22B45C4927}"/>
              </a:ext>
            </a:extLst>
          </p:cNvPr>
          <p:cNvGrpSpPr/>
          <p:nvPr/>
        </p:nvGrpSpPr>
        <p:grpSpPr>
          <a:xfrm>
            <a:off x="5489460" y="4248149"/>
            <a:ext cx="2340090" cy="1362075"/>
            <a:chOff x="5489460" y="4248149"/>
            <a:chExt cx="2340090" cy="1362075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31EC656-29D3-7978-DE24-780444599791}"/>
                </a:ext>
              </a:extLst>
            </p:cNvPr>
            <p:cNvSpPr txBox="1"/>
            <p:nvPr/>
          </p:nvSpPr>
          <p:spPr>
            <a:xfrm>
              <a:off x="5489460" y="4248149"/>
              <a:ext cx="2340090" cy="1362075"/>
            </a:xfrm>
            <a:prstGeom prst="rect">
              <a:avLst/>
            </a:prstGeom>
            <a:noFill/>
            <a:ln w="28575">
              <a:solidFill>
                <a:schemeClr val="accent3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pic>
          <p:nvPicPr>
            <p:cNvPr id="17" name="Picture 16" descr="A picture containing tower, pylon, sky, building&#10;&#10;Description automatically generated">
              <a:extLst>
                <a:ext uri="{FF2B5EF4-FFF2-40B4-BE49-F238E27FC236}">
                  <a16:creationId xmlns:a16="http://schemas.microsoft.com/office/drawing/2014/main" id="{70579654-F273-BD0F-DE52-B43C1EDE90D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5777085" y="4334779"/>
              <a:ext cx="1738140" cy="1160019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6D05444-95EF-1B6F-EC57-72F6026090B1}"/>
              </a:ext>
            </a:extLst>
          </p:cNvPr>
          <p:cNvGrpSpPr/>
          <p:nvPr/>
        </p:nvGrpSpPr>
        <p:grpSpPr>
          <a:xfrm>
            <a:off x="1912363" y="5168343"/>
            <a:ext cx="1114425" cy="914400"/>
            <a:chOff x="1912363" y="5215068"/>
            <a:chExt cx="1114425" cy="91440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754396F-DF32-CBEF-3B0F-7C07D8D7885D}"/>
                </a:ext>
              </a:extLst>
            </p:cNvPr>
            <p:cNvSpPr txBox="1"/>
            <p:nvPr/>
          </p:nvSpPr>
          <p:spPr>
            <a:xfrm>
              <a:off x="1912363" y="5215068"/>
              <a:ext cx="1114425" cy="914400"/>
            </a:xfrm>
            <a:prstGeom prst="rect">
              <a:avLst/>
            </a:prstGeom>
            <a:noFill/>
            <a:ln w="28575">
              <a:solidFill>
                <a:schemeClr val="accent3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pic>
          <p:nvPicPr>
            <p:cNvPr id="19" name="Picture 18" descr="A picture containing outdoor, sky, grass, cloud&#10;&#10;Description automatically generated">
              <a:extLst>
                <a:ext uri="{FF2B5EF4-FFF2-40B4-BE49-F238E27FC236}">
                  <a16:creationId xmlns:a16="http://schemas.microsoft.com/office/drawing/2014/main" id="{7988BB63-DD4F-4D0B-6C2B-3833A64B88C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7675" y="5344048"/>
              <a:ext cx="1029485" cy="618398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</p:grp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82BB825-9CAA-5D1B-817E-BCDB62A1716F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3058830" y="4248150"/>
            <a:ext cx="808319" cy="0"/>
          </a:xfrm>
          <a:prstGeom prst="straightConnector1">
            <a:avLst/>
          </a:prstGeom>
          <a:ln w="2857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0A6031A-FB0D-E348-A037-9AD3ECDB1C32}"/>
              </a:ext>
            </a:extLst>
          </p:cNvPr>
          <p:cNvCxnSpPr>
            <a:stCxn id="19" idx="3"/>
            <a:endCxn id="9" idx="1"/>
          </p:cNvCxnSpPr>
          <p:nvPr/>
        </p:nvCxnSpPr>
        <p:spPr>
          <a:xfrm>
            <a:off x="2987160" y="5606522"/>
            <a:ext cx="879989" cy="13750"/>
          </a:xfrm>
          <a:prstGeom prst="straightConnector1">
            <a:avLst/>
          </a:prstGeom>
          <a:ln w="2857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8BCF312-0C9F-5255-0DD4-9409B4E8DE91}"/>
              </a:ext>
            </a:extLst>
          </p:cNvPr>
          <p:cNvCxnSpPr>
            <a:stCxn id="7" idx="3"/>
          </p:cNvCxnSpPr>
          <p:nvPr/>
        </p:nvCxnSpPr>
        <p:spPr>
          <a:xfrm>
            <a:off x="4981574" y="4248150"/>
            <a:ext cx="507886" cy="457199"/>
          </a:xfrm>
          <a:prstGeom prst="straightConnector1">
            <a:avLst/>
          </a:prstGeom>
          <a:ln w="2857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4133542-4068-D0A2-40D4-9A699C0920B5}"/>
              </a:ext>
            </a:extLst>
          </p:cNvPr>
          <p:cNvCxnSpPr>
            <a:stCxn id="9" idx="3"/>
          </p:cNvCxnSpPr>
          <p:nvPr/>
        </p:nvCxnSpPr>
        <p:spPr>
          <a:xfrm flipV="1">
            <a:off x="4981574" y="5215068"/>
            <a:ext cx="481186" cy="405204"/>
          </a:xfrm>
          <a:prstGeom prst="straightConnector1">
            <a:avLst/>
          </a:prstGeom>
          <a:ln w="2857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CF3A1C62-5B10-B62F-749C-872F34EB8DFE}"/>
              </a:ext>
            </a:extLst>
          </p:cNvPr>
          <p:cNvSpPr txBox="1"/>
          <p:nvPr/>
        </p:nvSpPr>
        <p:spPr>
          <a:xfrm>
            <a:off x="1912363" y="4781550"/>
            <a:ext cx="1146467" cy="369332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Solar PV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8FE3998-6C3C-983D-FA37-386C2AA0C91F}"/>
              </a:ext>
            </a:extLst>
          </p:cNvPr>
          <p:cNvSpPr txBox="1"/>
          <p:nvPr/>
        </p:nvSpPr>
        <p:spPr>
          <a:xfrm>
            <a:off x="1880321" y="6129963"/>
            <a:ext cx="1146467" cy="369332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Battery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A642E1C-A2A2-FEC8-740D-CAD6C007A7FF}"/>
              </a:ext>
            </a:extLst>
          </p:cNvPr>
          <p:cNvSpPr txBox="1"/>
          <p:nvPr/>
        </p:nvSpPr>
        <p:spPr>
          <a:xfrm>
            <a:off x="3879527" y="4755639"/>
            <a:ext cx="1146467" cy="369332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Inverter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C07FCD7-5063-A8BE-712B-7F55F80F7873}"/>
              </a:ext>
            </a:extLst>
          </p:cNvPr>
          <p:cNvSpPr txBox="1"/>
          <p:nvPr/>
        </p:nvSpPr>
        <p:spPr>
          <a:xfrm>
            <a:off x="3842691" y="6146319"/>
            <a:ext cx="1146467" cy="369332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Inverter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A555F6F-2C05-AF59-4AB4-A0F9DFDCCFEC}"/>
              </a:ext>
            </a:extLst>
          </p:cNvPr>
          <p:cNvSpPr txBox="1"/>
          <p:nvPr/>
        </p:nvSpPr>
        <p:spPr>
          <a:xfrm>
            <a:off x="5777085" y="5753997"/>
            <a:ext cx="1776548" cy="646331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Transmission Network.</a:t>
            </a:r>
          </a:p>
        </p:txBody>
      </p:sp>
    </p:spTree>
    <p:extLst>
      <p:ext uri="{BB962C8B-B14F-4D97-AF65-F5344CB8AC3E}">
        <p14:creationId xmlns:p14="http://schemas.microsoft.com/office/powerpoint/2010/main" val="30627534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295275"/>
            <a:ext cx="10063163" cy="1198500"/>
          </a:xfrm>
          <a:ln w="38100">
            <a:solidFill>
              <a:schemeClr val="accent3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2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Receding-Horizon Optimization of Unbalanced Distribution Systems with Time-Scale Separation for Discrete and Continuous Control Devices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D5B1AC77-B126-AD1C-0477-647E13017E6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77686" y="2248664"/>
                <a:ext cx="10063163" cy="4286531"/>
              </a:xfrm>
              <a:ln>
                <a:solidFill>
                  <a:schemeClr val="accent3"/>
                </a:solidFill>
              </a:ln>
            </p:spPr>
            <p:txBody>
              <a:bodyPr>
                <a:normAutofit/>
              </a:bodyPr>
              <a:lstStyle/>
              <a:p>
                <a:pPr lvl="1">
                  <a:buFont typeface="Corbel" panose="020B0503020204020204" pitchFamily="34" charset="0"/>
                  <a:buChar char=" "/>
                </a:pPr>
                <a:r>
                  <a:rPr lang="en-US" dirty="0"/>
                  <a:t>Aim: minimize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𝐿𝑜𝑠𝑠𝑒𝑠</m:t>
                        </m:r>
                      </m:sub>
                    </m:sSub>
                  </m:oMath>
                </a14:m>
                <a:r>
                  <a:rPr lang="en-US" dirty="0"/>
                  <a:t> in the network.</a:t>
                </a:r>
              </a:p>
              <a:p>
                <a:pPr lvl="2">
                  <a:buFont typeface="Corbel" panose="020B0503020204020204" pitchFamily="34" charset="0"/>
                  <a:buChar char=" "/>
                </a:pPr>
                <a:r>
                  <a:rPr lang="en-US" dirty="0"/>
                  <a:t>while keeping track of a power reference signal from the transmission level.</a:t>
                </a:r>
              </a:p>
              <a:p>
                <a:pPr lvl="2">
                  <a:buFont typeface="Corbel" panose="020B0503020204020204" pitchFamily="34" charset="0"/>
                  <a:buChar char=" "/>
                </a:pPr>
                <a:r>
                  <a:rPr lang="en-US" dirty="0"/>
                  <a:t>while keeping the system within operational bounds.</a:t>
                </a:r>
              </a:p>
              <a:p>
                <a:pPr lvl="2">
                  <a:buFont typeface="Corbel" panose="020B0503020204020204" pitchFamily="34" charset="0"/>
                  <a:buChar char=" "/>
                </a:pPr>
                <a:endParaRPr lang="en-US" dirty="0"/>
              </a:p>
              <a:p>
                <a:pPr lvl="1">
                  <a:buFont typeface="Corbel" panose="020B0503020204020204" pitchFamily="34" charset="0"/>
                  <a:buChar char=" "/>
                </a:pPr>
                <a:r>
                  <a:rPr lang="en-US" dirty="0"/>
                  <a:t>This program optimizes the STL elements over the fast time-scale.</a:t>
                </a:r>
              </a:p>
              <a:p>
                <a:pPr lvl="1">
                  <a:buFont typeface="Corbel" panose="020B0503020204020204" pitchFamily="34" charset="0"/>
                  <a:buChar char=" "/>
                </a:pPr>
                <a:endParaRPr lang="en-US" dirty="0"/>
              </a:p>
              <a:p>
                <a:pPr lvl="1">
                  <a:buFont typeface="Corbel" panose="020B0503020204020204" pitchFamily="34" charset="0"/>
                  <a:buChar char=" "/>
                </a:pPr>
                <a:r>
                  <a:rPr lang="en-US" dirty="0"/>
                  <a:t>This corrective optimization loop is required to be fast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&lt;1</m:t>
                    </m:r>
                  </m:oMath>
                </a14:m>
                <a:r>
                  <a:rPr lang="en-US" dirty="0"/>
                  <a:t> minute).</a:t>
                </a:r>
              </a:p>
              <a:p>
                <a:pPr lvl="1">
                  <a:buFont typeface="Corbel" panose="020B0503020204020204" pitchFamily="34" charset="0"/>
                  <a:buChar char=" "/>
                </a:pPr>
                <a:endParaRPr lang="en-US" dirty="0"/>
              </a:p>
              <a:p>
                <a:pPr lvl="1">
                  <a:buFont typeface="Corbel" panose="020B0503020204020204" pitchFamily="34" charset="0"/>
                  <a:buChar char=" "/>
                </a:pPr>
                <a:r>
                  <a:rPr lang="en-US" dirty="0"/>
                  <a:t>Three-phase SOCP used to solve the optimization problem.</a:t>
                </a:r>
              </a:p>
              <a:p>
                <a:pPr lvl="2">
                  <a:buFont typeface="Corbel" panose="020B0503020204020204" pitchFamily="34" charset="0"/>
                  <a:buChar char=" "/>
                </a:pPr>
                <a:r>
                  <a:rPr lang="en-US" dirty="0"/>
                  <a:t>A Branch Flow Model (BFM) is used to represent the power </a:t>
                </a:r>
                <a:r>
                  <a:rPr lang="en-US"/>
                  <a:t>flow equations.</a:t>
                </a:r>
                <a:endParaRPr lang="en-US" dirty="0"/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D5B1AC77-B126-AD1C-0477-647E13017E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77686" y="2248664"/>
                <a:ext cx="10063163" cy="4286531"/>
              </a:xfrm>
              <a:blipFill>
                <a:blip r:embed="rId2"/>
                <a:stretch>
                  <a:fillRect t="-2553"/>
                </a:stretch>
              </a:blipFill>
              <a:ln>
                <a:solidFill>
                  <a:schemeClr val="accent3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2CAE984A-6DC9-662F-21EC-59C166EEFF9E}"/>
              </a:ext>
            </a:extLst>
          </p:cNvPr>
          <p:cNvSpPr txBox="1"/>
          <p:nvPr/>
        </p:nvSpPr>
        <p:spPr>
          <a:xfrm>
            <a:off x="1064418" y="1493775"/>
            <a:ext cx="10063163" cy="523220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>
                <a:solidFill>
                  <a:schemeClr val="bg1"/>
                </a:solidFill>
                <a:latin typeface="Biome" panose="020B0502040204020203" pitchFamily="34" charset="0"/>
                <a:cs typeface="Biome" panose="020B0502040204020203" pitchFamily="34" charset="0"/>
              </a:rPr>
              <a:t>Inner Loop </a:t>
            </a:r>
            <a:r>
              <a:rPr lang="en-US" sz="2800" dirty="0">
                <a:solidFill>
                  <a:schemeClr val="bg1"/>
                </a:solidFill>
                <a:latin typeface="Biome" panose="020B0502040204020203" pitchFamily="34" charset="0"/>
                <a:cs typeface="Biome" panose="020B0502040204020203" pitchFamily="34" charset="0"/>
              </a:rPr>
              <a:t>Formulation: Corrective OPF</a:t>
            </a:r>
          </a:p>
        </p:txBody>
      </p:sp>
    </p:spTree>
    <p:extLst>
      <p:ext uri="{BB962C8B-B14F-4D97-AF65-F5344CB8AC3E}">
        <p14:creationId xmlns:p14="http://schemas.microsoft.com/office/powerpoint/2010/main" val="27408237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487716"/>
            <a:ext cx="10063163" cy="1015584"/>
          </a:xfrm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32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Large Scale Multi-Period Optimal Power Flow With Energy Storage Systems Using Differential Dynamic Programming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6FA94DA-B1D5-F9D7-A3D6-CD79D713F9E1}"/>
                  </a:ext>
                </a:extLst>
              </p:cNvPr>
              <p:cNvSpPr txBox="1"/>
              <p:nvPr/>
            </p:nvSpPr>
            <p:spPr>
              <a:xfrm>
                <a:off x="876300" y="2124075"/>
                <a:ext cx="10848975" cy="1237005"/>
              </a:xfrm>
              <a:prstGeom prst="rect">
                <a:avLst/>
              </a:prstGeom>
              <a:noFill/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Objective function is economic-based</a:t>
                </a:r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Charging/ Discharging cost considered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Charging/Discharging efficiency considered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Ramping of Active Power Generation form Synchronous Generators considered.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𝑟𝑎𝑚𝑝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𝑀𝑎𝑥</m:t>
                        </m:r>
                      </m:sup>
                    </m:sSubSup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Sup>
                      <m:sSubSup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𝑟𝑎𝑚𝑝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𝑚𝑖𝑛</m:t>
                        </m:r>
                      </m:sup>
                    </m:sSubSup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6FA94DA-B1D5-F9D7-A3D6-CD79D713F9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300" y="2124075"/>
                <a:ext cx="10848975" cy="1237005"/>
              </a:xfrm>
              <a:prstGeom prst="rect">
                <a:avLst/>
              </a:prstGeom>
              <a:blipFill>
                <a:blip r:embed="rId2"/>
                <a:stretch>
                  <a:fillRect l="-449" t="-1951" b="-4878"/>
                </a:stretch>
              </a:blipFill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511985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295275"/>
            <a:ext cx="10063163" cy="1198500"/>
          </a:xfrm>
          <a:ln w="38100">
            <a:solidFill>
              <a:schemeClr val="accent3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2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Receding-Horizon Optimization of Unbalanced Distribution Systems with Time-Scale Separation for Discrete and Continuous Control Devices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5B1AC77-B126-AD1C-0477-647E13017E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7686" y="2248664"/>
            <a:ext cx="10063163" cy="4286531"/>
          </a:xfrm>
          <a:ln>
            <a:solidFill>
              <a:schemeClr val="accent3"/>
            </a:solidFill>
          </a:ln>
        </p:spPr>
        <p:txBody>
          <a:bodyPr>
            <a:normAutofit/>
          </a:bodyPr>
          <a:lstStyle/>
          <a:p>
            <a:pPr marL="182880" lvl="1" indent="0">
              <a:buNone/>
            </a:pPr>
            <a:r>
              <a:rPr lang="en-US" dirty="0"/>
              <a:t>The </a:t>
            </a:r>
            <a:r>
              <a:rPr lang="en-US" i="1" dirty="0"/>
              <a:t>Inner Loop </a:t>
            </a:r>
            <a:r>
              <a:rPr lang="en-US" dirty="0"/>
              <a:t>optimization problem can thus be formulated as:</a:t>
            </a:r>
          </a:p>
          <a:p>
            <a:pPr marL="182880" lvl="1" indent="0">
              <a:buNone/>
            </a:pPr>
            <a:r>
              <a:rPr lang="en-US" dirty="0"/>
              <a:t>&lt;INSERT formulae (26) to (36)&gt; 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en-US" i="1" dirty="0"/>
              <a:t>Inner Loop </a:t>
            </a:r>
            <a:r>
              <a:rPr lang="en-US" dirty="0"/>
              <a:t>Objective function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en-US" dirty="0"/>
              <a:t>Power Balance Equation (BFM)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en-US" dirty="0"/>
              <a:t>Power Flow Equations (BFM)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en-US" dirty="0"/>
              <a:t>Line Power Flow Constraints</a:t>
            </a:r>
          </a:p>
          <a:p>
            <a:pPr lvl="3">
              <a:buFont typeface="Wingdings" panose="05000000000000000000" pitchFamily="2" charset="2"/>
              <a:buChar char="ü"/>
            </a:pPr>
            <a:r>
              <a:rPr lang="en-US" dirty="0"/>
              <a:t>Relation between BFM sub-matrices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en-US" dirty="0"/>
              <a:t>Voltage Constraint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en-US" dirty="0"/>
              <a:t>Solar PV Constraint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en-US" dirty="0"/>
              <a:t>Node Power Relations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en-US" dirty="0"/>
              <a:t>Battery State of Charge and Complementarity Constraints</a:t>
            </a:r>
          </a:p>
          <a:p>
            <a:pPr marL="182880" lvl="1" indent="0">
              <a:buNone/>
            </a:pP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AE984A-6DC9-662F-21EC-59C166EEFF9E}"/>
              </a:ext>
            </a:extLst>
          </p:cNvPr>
          <p:cNvSpPr txBox="1"/>
          <p:nvPr/>
        </p:nvSpPr>
        <p:spPr>
          <a:xfrm>
            <a:off x="1064418" y="1493775"/>
            <a:ext cx="10063163" cy="523220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>
                <a:solidFill>
                  <a:schemeClr val="bg1"/>
                </a:solidFill>
                <a:latin typeface="Biome" panose="020B0502040204020203" pitchFamily="34" charset="0"/>
                <a:cs typeface="Biome" panose="020B0502040204020203" pitchFamily="34" charset="0"/>
              </a:rPr>
              <a:t>Inner Loop </a:t>
            </a:r>
            <a:r>
              <a:rPr lang="en-US" sz="2800" dirty="0">
                <a:solidFill>
                  <a:schemeClr val="bg1"/>
                </a:solidFill>
                <a:latin typeface="Biome" panose="020B0502040204020203" pitchFamily="34" charset="0"/>
                <a:cs typeface="Biome" panose="020B0502040204020203" pitchFamily="34" charset="0"/>
              </a:rPr>
              <a:t>Formulation: Corrective OPF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01D6338-F8E6-2337-6C89-B6B3C1F579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9267" y="2692275"/>
            <a:ext cx="4629796" cy="1705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6614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295275"/>
            <a:ext cx="10063163" cy="1198500"/>
          </a:xfrm>
          <a:ln w="38100">
            <a:solidFill>
              <a:schemeClr val="accent3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2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Receding-Horizon Optimization of Unbalanced Distribution Systems with Time-Scale Separation for Discrete and Continuous Control Devices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D5B1AC77-B126-AD1C-0477-647E13017E6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77686" y="2248664"/>
                <a:ext cx="10063163" cy="4286531"/>
              </a:xfrm>
              <a:ln>
                <a:solidFill>
                  <a:schemeClr val="accent3"/>
                </a:solidFill>
              </a:ln>
            </p:spPr>
            <p:txBody>
              <a:bodyPr>
                <a:normAutofit/>
              </a:bodyPr>
              <a:lstStyle/>
              <a:p>
                <a:pPr lvl="1">
                  <a:buFont typeface="Corbel" panose="020B0503020204020204" pitchFamily="34" charset="0"/>
                  <a:buChar char=" "/>
                </a:pPr>
                <a:r>
                  <a:rPr lang="en-US" b="1" dirty="0"/>
                  <a:t>Complementarity: </a:t>
                </a:r>
                <a:r>
                  <a:rPr lang="en-US" dirty="0"/>
                  <a:t>Charging and Discharging are complementary phenomenon for a battery, i.e. at NO time step, can a battery simultaneously undergo charging and discharging.</a:t>
                </a:r>
              </a:p>
              <a:p>
                <a:pPr lvl="1">
                  <a:buFont typeface="Corbel" panose="020B0503020204020204" pitchFamily="34" charset="0"/>
                  <a:buChar char=" "/>
                </a:pPr>
                <a:endParaRPr lang="en-US" b="1" dirty="0"/>
              </a:p>
              <a:p>
                <a:pPr lvl="1">
                  <a:buFont typeface="Corbel" panose="020B0503020204020204" pitchFamily="34" charset="0"/>
                  <a:buChar char=" "/>
                </a:pPr>
                <a:r>
                  <a:rPr lang="en-US" b="1" dirty="0"/>
                  <a:t>Complementarity</a:t>
                </a:r>
                <a:r>
                  <a:rPr lang="en-US" dirty="0"/>
                  <a:t> Constraints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(40−42)</m:t>
                    </m:r>
                  </m:oMath>
                </a14:m>
                <a:r>
                  <a:rPr lang="en-US" dirty="0"/>
                  <a:t> ensure that Batteries never charge and discharge simultaneously.</a:t>
                </a:r>
              </a:p>
              <a:p>
                <a:pPr lvl="1">
                  <a:buFont typeface="Corbel" panose="020B0503020204020204" pitchFamily="34" charset="0"/>
                  <a:buChar char=" "/>
                </a:pPr>
                <a:endParaRPr lang="en-US" dirty="0"/>
              </a:p>
              <a:p>
                <a:pPr lvl="2">
                  <a:buFont typeface="Corbel" panose="020B0503020204020204" pitchFamily="34" charset="0"/>
                  <a:buChar char=" "/>
                </a:pPr>
                <a:r>
                  <a:rPr lang="en-US" dirty="0"/>
                  <a:t>But these constraints make the SOCP of the </a:t>
                </a:r>
                <a:r>
                  <a:rPr lang="en-US" i="1" dirty="0"/>
                  <a:t>Inner Loop </a:t>
                </a:r>
                <a:r>
                  <a:rPr lang="en-US" dirty="0"/>
                  <a:t>Non-Convex.</a:t>
                </a:r>
              </a:p>
              <a:p>
                <a:pPr lvl="2">
                  <a:buFont typeface="Corbel" panose="020B0503020204020204" pitchFamily="34" charset="0"/>
                  <a:buChar char=" "/>
                </a:pPr>
                <a:r>
                  <a:rPr lang="en-US" dirty="0"/>
                  <a:t>One way to make it convex would be to use Mixed-Integer SOCP in the </a:t>
                </a:r>
                <a:r>
                  <a:rPr lang="en-US" i="1" dirty="0"/>
                  <a:t>Outer Loop</a:t>
                </a:r>
                <a:r>
                  <a:rPr lang="en-US" dirty="0"/>
                  <a:t>.</a:t>
                </a:r>
              </a:p>
              <a:p>
                <a:pPr lvl="3">
                  <a:buFont typeface="Corbel" panose="020B0503020204020204" pitchFamily="34" charset="0"/>
                  <a:buChar char=" "/>
                </a:pPr>
                <a:r>
                  <a:rPr lang="en-US" dirty="0"/>
                  <a:t>But that would make increase the computation time substantially.</a:t>
                </a:r>
              </a:p>
              <a:p>
                <a:pPr lvl="3">
                  <a:buFont typeface="Corbel" panose="020B0503020204020204" pitchFamily="34" charset="0"/>
                  <a:buChar char=" "/>
                </a:pPr>
                <a:r>
                  <a:rPr lang="en-US" dirty="0"/>
                  <a:t>We h0wever want solution time (to obtain a </a:t>
                </a:r>
                <a:r>
                  <a:rPr lang="en-US" i="1" dirty="0"/>
                  <a:t>near</a:t>
                </a:r>
                <a:r>
                  <a:rPr lang="en-US" dirty="0"/>
                  <a:t>-optimal</a:t>
                </a:r>
                <a:r>
                  <a:rPr lang="en-US" i="1" dirty="0"/>
                  <a:t> </a:t>
                </a:r>
                <a:r>
                  <a:rPr lang="en-US" dirty="0"/>
                  <a:t>solution) </a:t>
                </a:r>
                <a:r>
                  <a:rPr lang="en-US" i="1" dirty="0"/>
                  <a:t>to</a:t>
                </a:r>
                <a:r>
                  <a:rPr lang="en-US" dirty="0"/>
                  <a:t> be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&lt;1</m:t>
                    </m:r>
                  </m:oMath>
                </a14:m>
                <a:r>
                  <a:rPr lang="en-US" dirty="0"/>
                  <a:t> minute.</a:t>
                </a:r>
              </a:p>
              <a:p>
                <a:pPr lvl="3">
                  <a:buFont typeface="Corbel" panose="020B0503020204020204" pitchFamily="34" charset="0"/>
                  <a:buChar char=" "/>
                </a:pPr>
                <a:r>
                  <a:rPr lang="en-US" dirty="0"/>
                  <a:t>So not doing that.</a:t>
                </a: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D5B1AC77-B126-AD1C-0477-647E13017E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77686" y="2248664"/>
                <a:ext cx="10063163" cy="4286531"/>
              </a:xfrm>
              <a:blipFill>
                <a:blip r:embed="rId2"/>
                <a:stretch>
                  <a:fillRect t="-2695" r="-665"/>
                </a:stretch>
              </a:blipFill>
              <a:ln>
                <a:solidFill>
                  <a:schemeClr val="accent3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2CAE984A-6DC9-662F-21EC-59C166EEFF9E}"/>
              </a:ext>
            </a:extLst>
          </p:cNvPr>
          <p:cNvSpPr txBox="1"/>
          <p:nvPr/>
        </p:nvSpPr>
        <p:spPr>
          <a:xfrm>
            <a:off x="1064418" y="1493775"/>
            <a:ext cx="10063163" cy="523220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Biome" panose="020B0502040204020203" pitchFamily="34" charset="0"/>
                <a:cs typeface="Biome" panose="020B0502040204020203" pitchFamily="34" charset="0"/>
              </a:rPr>
              <a:t>Relaxing Complementarity Constraint</a:t>
            </a:r>
          </a:p>
        </p:txBody>
      </p:sp>
    </p:spTree>
    <p:extLst>
      <p:ext uri="{BB962C8B-B14F-4D97-AF65-F5344CB8AC3E}">
        <p14:creationId xmlns:p14="http://schemas.microsoft.com/office/powerpoint/2010/main" val="4138141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295275"/>
            <a:ext cx="10063163" cy="1198500"/>
          </a:xfrm>
          <a:ln w="38100">
            <a:solidFill>
              <a:schemeClr val="accent3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2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Receding-Horizon Optimization of Unbalanced Distribution Systems with Time-Scale Separation for Discrete and Continuous Control Devices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D5B1AC77-B126-AD1C-0477-647E13017E6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77686" y="2248664"/>
                <a:ext cx="10063163" cy="4286531"/>
              </a:xfrm>
              <a:ln>
                <a:solidFill>
                  <a:schemeClr val="accent3"/>
                </a:solidFill>
              </a:ln>
            </p:spPr>
            <p:txBody>
              <a:bodyPr>
                <a:normAutofit/>
              </a:bodyPr>
              <a:lstStyle/>
              <a:p>
                <a:pPr lvl="1">
                  <a:buFont typeface="Corbel" panose="020B0503020204020204" pitchFamily="34" charset="0"/>
                  <a:buChar char=" "/>
                </a:pPr>
                <a:r>
                  <a:rPr lang="en-US" dirty="0"/>
                  <a:t>Complementarity Constraints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(40−42)</m:t>
                    </m:r>
                  </m:oMath>
                </a14:m>
                <a:r>
                  <a:rPr lang="en-US" dirty="0"/>
                  <a:t> ensure that Batteries never charge and discharge simultaneously.</a:t>
                </a:r>
              </a:p>
              <a:p>
                <a:pPr lvl="1">
                  <a:buFont typeface="Corbel" panose="020B0503020204020204" pitchFamily="34" charset="0"/>
                  <a:buChar char=" "/>
                </a:pPr>
                <a:endParaRPr lang="en-US" dirty="0"/>
              </a:p>
              <a:p>
                <a:pPr lvl="2">
                  <a:buFont typeface="Corbel" panose="020B0503020204020204" pitchFamily="34" charset="0"/>
                  <a:buChar char=" "/>
                </a:pPr>
                <a:r>
                  <a:rPr lang="en-US" dirty="0"/>
                  <a:t>But these constraints make the SOCP of the </a:t>
                </a:r>
                <a:r>
                  <a:rPr lang="en-US" i="1" dirty="0"/>
                  <a:t>Inner Loop </a:t>
                </a:r>
                <a:r>
                  <a:rPr lang="en-US" dirty="0"/>
                  <a:t>Non-Convex.</a:t>
                </a:r>
              </a:p>
              <a:p>
                <a:pPr lvl="2">
                  <a:buFont typeface="Corbel" panose="020B0503020204020204" pitchFamily="34" charset="0"/>
                  <a:buChar char=" "/>
                </a:pPr>
                <a:r>
                  <a:rPr lang="en-US" dirty="0"/>
                  <a:t>One way to make it convex would be to use Mixed-Integer SOCP in the </a:t>
                </a:r>
                <a:r>
                  <a:rPr lang="en-US" i="1" dirty="0"/>
                  <a:t>Outer Loop</a:t>
                </a:r>
                <a:r>
                  <a:rPr lang="en-US" dirty="0"/>
                  <a:t>.</a:t>
                </a:r>
              </a:p>
              <a:p>
                <a:pPr lvl="3">
                  <a:buFont typeface="Corbel" panose="020B0503020204020204" pitchFamily="34" charset="0"/>
                  <a:buChar char=" "/>
                </a:pPr>
                <a:r>
                  <a:rPr lang="en-US" dirty="0"/>
                  <a:t>But that would make increase the computation time substantially.</a:t>
                </a:r>
              </a:p>
              <a:p>
                <a:pPr lvl="3">
                  <a:buFont typeface="Corbel" panose="020B0503020204020204" pitchFamily="34" charset="0"/>
                  <a:buChar char=" "/>
                </a:pPr>
                <a:r>
                  <a:rPr lang="en-US" dirty="0"/>
                  <a:t>We h0wever want solution time (to obtain a </a:t>
                </a:r>
                <a:r>
                  <a:rPr lang="en-US" i="1" dirty="0"/>
                  <a:t>near</a:t>
                </a:r>
                <a:r>
                  <a:rPr lang="en-US" dirty="0"/>
                  <a:t>-optimal</a:t>
                </a:r>
                <a:r>
                  <a:rPr lang="en-US" i="1" dirty="0"/>
                  <a:t> </a:t>
                </a:r>
                <a:r>
                  <a:rPr lang="en-US" dirty="0"/>
                  <a:t>solution) </a:t>
                </a:r>
                <a:r>
                  <a:rPr lang="en-US" i="1" dirty="0"/>
                  <a:t>to</a:t>
                </a:r>
                <a:r>
                  <a:rPr lang="en-US" dirty="0"/>
                  <a:t> be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&lt;1</m:t>
                    </m:r>
                  </m:oMath>
                </a14:m>
                <a:r>
                  <a:rPr lang="en-US" dirty="0"/>
                  <a:t> minute.</a:t>
                </a:r>
              </a:p>
              <a:p>
                <a:pPr lvl="3">
                  <a:buFont typeface="Corbel" panose="020B0503020204020204" pitchFamily="34" charset="0"/>
                  <a:buChar char=" "/>
                </a:pPr>
                <a:endParaRPr lang="en-US" dirty="0"/>
              </a:p>
              <a:p>
                <a:pPr lvl="3">
                  <a:buFont typeface="Corbel" panose="020B0503020204020204" pitchFamily="34" charset="0"/>
                  <a:buChar char=" "/>
                </a:pPr>
                <a:r>
                  <a:rPr lang="en-US" b="1" dirty="0"/>
                  <a:t>Instead our approach is to relax these constraints and analyze the conditions where the optimal solution still respects them.</a:t>
                </a: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D5B1AC77-B126-AD1C-0477-647E13017E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77686" y="2248664"/>
                <a:ext cx="10063163" cy="4286531"/>
              </a:xfrm>
              <a:blipFill>
                <a:blip r:embed="rId2"/>
                <a:stretch>
                  <a:fillRect t="-2553"/>
                </a:stretch>
              </a:blipFill>
              <a:ln>
                <a:solidFill>
                  <a:schemeClr val="accent3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2CAE984A-6DC9-662F-21EC-59C166EEFF9E}"/>
              </a:ext>
            </a:extLst>
          </p:cNvPr>
          <p:cNvSpPr txBox="1"/>
          <p:nvPr/>
        </p:nvSpPr>
        <p:spPr>
          <a:xfrm>
            <a:off x="1064418" y="1493775"/>
            <a:ext cx="10063163" cy="523220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Biome" panose="020B0502040204020203" pitchFamily="34" charset="0"/>
                <a:cs typeface="Biome" panose="020B0502040204020203" pitchFamily="34" charset="0"/>
              </a:rPr>
              <a:t>Relaxing Complementarity Constraint</a:t>
            </a:r>
          </a:p>
        </p:txBody>
      </p:sp>
    </p:spTree>
    <p:extLst>
      <p:ext uri="{BB962C8B-B14F-4D97-AF65-F5344CB8AC3E}">
        <p14:creationId xmlns:p14="http://schemas.microsoft.com/office/powerpoint/2010/main" val="15414620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295275"/>
            <a:ext cx="10063163" cy="1198500"/>
          </a:xfrm>
          <a:ln w="38100">
            <a:solidFill>
              <a:schemeClr val="accent3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2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Receding-Horizon Optimization of Unbalanced Distribution Systems with Time-Scale Separation for Discrete and Continuous Control Devices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5B1AC77-B126-AD1C-0477-647E13017E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7686" y="2248664"/>
            <a:ext cx="10063163" cy="4286531"/>
          </a:xfrm>
          <a:ln>
            <a:solidFill>
              <a:schemeClr val="accent3"/>
            </a:solidFill>
          </a:ln>
        </p:spPr>
        <p:txBody>
          <a:bodyPr>
            <a:normAutofit/>
          </a:bodyPr>
          <a:lstStyle/>
          <a:p>
            <a:pPr marL="548640" lvl="3" indent="0">
              <a:buNone/>
            </a:pPr>
            <a:r>
              <a:rPr lang="en-US" b="1" dirty="0"/>
              <a:t>Instead, their approach is to relax these constraints and analyze the conditions where the optimal solution still respects them.</a:t>
            </a:r>
          </a:p>
          <a:p>
            <a:pPr lvl="3">
              <a:buFont typeface="Corbel" panose="020B0503020204020204" pitchFamily="34" charset="0"/>
              <a:buChar char=" "/>
            </a:pPr>
            <a:endParaRPr lang="en-US" b="1" dirty="0"/>
          </a:p>
          <a:p>
            <a:pPr lvl="3">
              <a:buFont typeface="Corbel" panose="020B0503020204020204" pitchFamily="34" charset="0"/>
              <a:buChar char=" "/>
            </a:pPr>
            <a:r>
              <a:rPr lang="en-US" dirty="0"/>
              <a:t>In [23b], [24b], authors provide conditions under which complementarity is satisfied in the optimal solution for an economic dispatch problem.</a:t>
            </a:r>
          </a:p>
          <a:p>
            <a:pPr lvl="3">
              <a:buFont typeface="Corbel" panose="020B0503020204020204" pitchFamily="34" charset="0"/>
              <a:buChar char=" "/>
            </a:pPr>
            <a:endParaRPr lang="en-US" dirty="0"/>
          </a:p>
          <a:p>
            <a:pPr lvl="4">
              <a:buFont typeface="Corbel" panose="020B0503020204020204" pitchFamily="34" charset="0"/>
              <a:buChar char=" "/>
            </a:pPr>
            <a:r>
              <a:rPr lang="en-US" dirty="0"/>
              <a:t>In [24b], KKT conditions are analyzed for a DC model of an economic dispatch problem and they show that under realistic assumptions, complementarity is respected.</a:t>
            </a:r>
          </a:p>
          <a:p>
            <a:pPr lvl="4">
              <a:buFont typeface="Corbel" panose="020B0503020204020204" pitchFamily="34" charset="0"/>
              <a:buChar char=" "/>
            </a:pPr>
            <a:r>
              <a:rPr lang="en-US" dirty="0"/>
              <a:t>In this paper, the analysis is extended to a distribution system setting where the objective is to minimize line losses, while considering four quadrant battery operation.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AE984A-6DC9-662F-21EC-59C166EEFF9E}"/>
              </a:ext>
            </a:extLst>
          </p:cNvPr>
          <p:cNvSpPr txBox="1"/>
          <p:nvPr/>
        </p:nvSpPr>
        <p:spPr>
          <a:xfrm>
            <a:off x="1064418" y="1493775"/>
            <a:ext cx="10063163" cy="523220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Biome" panose="020B0502040204020203" pitchFamily="34" charset="0"/>
                <a:cs typeface="Biome" panose="020B0502040204020203" pitchFamily="34" charset="0"/>
              </a:rPr>
              <a:t>Relaxing Complementarity Constraint</a:t>
            </a:r>
          </a:p>
        </p:txBody>
      </p:sp>
    </p:spTree>
    <p:extLst>
      <p:ext uri="{BB962C8B-B14F-4D97-AF65-F5344CB8AC3E}">
        <p14:creationId xmlns:p14="http://schemas.microsoft.com/office/powerpoint/2010/main" val="22280713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295275"/>
            <a:ext cx="10063163" cy="1198500"/>
          </a:xfrm>
          <a:ln w="38100">
            <a:solidFill>
              <a:schemeClr val="accent3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2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Receding-Horizon Optimization of Unbalanced Distribution Systems with Time-Scale Separation for Discrete and Continuous Control Devices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5B1AC77-B126-AD1C-0477-647E13017E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7686" y="2248664"/>
            <a:ext cx="10063163" cy="4286531"/>
          </a:xfrm>
          <a:ln>
            <a:solidFill>
              <a:schemeClr val="accent3"/>
            </a:solidFill>
          </a:ln>
        </p:spPr>
        <p:txBody>
          <a:bodyPr>
            <a:normAutofit/>
          </a:bodyPr>
          <a:lstStyle/>
          <a:p>
            <a:pPr lvl="2">
              <a:buFont typeface="Wingdings" panose="05000000000000000000" pitchFamily="2" charset="2"/>
              <a:buChar char="ü"/>
            </a:pPr>
            <a:r>
              <a:rPr lang="en-US" dirty="0"/>
              <a:t>Battery State of Charge and Complementarity Constraints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en-US" dirty="0"/>
              <a:t>Plot of Battery Charging vs Battery Discharging without fixing an additional cost function for penalizing Simultaneous Charging Discharging (SCD).</a:t>
            </a:r>
          </a:p>
          <a:p>
            <a:pPr marL="182880" lvl="1" indent="0">
              <a:buNone/>
            </a:pP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AE984A-6DC9-662F-21EC-59C166EEFF9E}"/>
              </a:ext>
            </a:extLst>
          </p:cNvPr>
          <p:cNvSpPr txBox="1"/>
          <p:nvPr/>
        </p:nvSpPr>
        <p:spPr>
          <a:xfrm>
            <a:off x="1064418" y="1493775"/>
            <a:ext cx="10063163" cy="523220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>
                <a:solidFill>
                  <a:schemeClr val="bg1"/>
                </a:solidFill>
                <a:latin typeface="Biome" panose="020B0502040204020203" pitchFamily="34" charset="0"/>
                <a:cs typeface="Biome" panose="020B0502040204020203" pitchFamily="34" charset="0"/>
              </a:rPr>
              <a:t>Inner Loop </a:t>
            </a:r>
            <a:r>
              <a:rPr lang="en-US" sz="2800" dirty="0">
                <a:solidFill>
                  <a:schemeClr val="bg1"/>
                </a:solidFill>
                <a:latin typeface="Biome" panose="020B0502040204020203" pitchFamily="34" charset="0"/>
                <a:cs typeface="Biome" panose="020B0502040204020203" pitchFamily="34" charset="0"/>
              </a:rPr>
              <a:t>Formulation: Corrective OPF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951EF31-E0E0-3807-159C-CC327B3C3D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1181" y="3215495"/>
            <a:ext cx="4291468" cy="3170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3449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295275"/>
            <a:ext cx="10063163" cy="1198500"/>
          </a:xfrm>
          <a:ln w="38100">
            <a:solidFill>
              <a:schemeClr val="accent3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2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Receding-Horizon Optimization of Unbalanced Distribution Systems with Time-Scale Separation for Discrete and Continuous Control Devices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5B1AC77-B126-AD1C-0477-647E13017E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7686" y="2248664"/>
            <a:ext cx="10063163" cy="4286531"/>
          </a:xfrm>
          <a:ln>
            <a:solidFill>
              <a:schemeClr val="accent3"/>
            </a:solidFill>
          </a:ln>
        </p:spPr>
        <p:txBody>
          <a:bodyPr>
            <a:normAutofit/>
          </a:bodyPr>
          <a:lstStyle/>
          <a:p>
            <a:pPr lvl="2">
              <a:buFont typeface="Wingdings" panose="05000000000000000000" pitchFamily="2" charset="2"/>
              <a:buChar char="ü"/>
            </a:pPr>
            <a:r>
              <a:rPr lang="en-US" dirty="0"/>
              <a:t>Battery State of Charge and Complementarity Constraints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en-US" dirty="0"/>
              <a:t>Plot of Battery Charging vs Battery Discharging without fixing an additional cost function for penalizing Simultaneous Charging Discharging (SCD).</a:t>
            </a:r>
          </a:p>
          <a:p>
            <a:pPr marL="182880" lvl="1" indent="0">
              <a:buNone/>
            </a:pP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AE984A-6DC9-662F-21EC-59C166EEFF9E}"/>
              </a:ext>
            </a:extLst>
          </p:cNvPr>
          <p:cNvSpPr txBox="1"/>
          <p:nvPr/>
        </p:nvSpPr>
        <p:spPr>
          <a:xfrm>
            <a:off x="1064418" y="1493775"/>
            <a:ext cx="10063163" cy="523220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>
                <a:solidFill>
                  <a:schemeClr val="bg1"/>
                </a:solidFill>
                <a:latin typeface="Biome" panose="020B0502040204020203" pitchFamily="34" charset="0"/>
                <a:cs typeface="Biome" panose="020B0502040204020203" pitchFamily="34" charset="0"/>
              </a:rPr>
              <a:t>Inner Loop </a:t>
            </a:r>
            <a:r>
              <a:rPr lang="en-US" sz="2800" dirty="0">
                <a:solidFill>
                  <a:schemeClr val="bg1"/>
                </a:solidFill>
                <a:latin typeface="Biome" panose="020B0502040204020203" pitchFamily="34" charset="0"/>
                <a:cs typeface="Biome" panose="020B0502040204020203" pitchFamily="34" charset="0"/>
              </a:rPr>
              <a:t>Formulation: Corrective OPF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6ED3368-5930-9904-4E7B-9F1192606F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5374" y="3429000"/>
            <a:ext cx="6958470" cy="14765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8D9FCF9-8DDD-26DA-B808-FF9FD0DB5E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156" y="3215495"/>
            <a:ext cx="4157169" cy="3070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2275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295275"/>
            <a:ext cx="10063163" cy="1198500"/>
          </a:xfrm>
          <a:ln w="38100">
            <a:solidFill>
              <a:schemeClr val="accent3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2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Receding-Horizon Optimization of Unbalanced Distribution Systems with Time-Scale Separation for Discrete and Continuous Control Devices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5B1AC77-B126-AD1C-0477-647E13017E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7686" y="2248664"/>
            <a:ext cx="10063163" cy="4286531"/>
          </a:xfrm>
          <a:ln>
            <a:solidFill>
              <a:schemeClr val="accent3"/>
            </a:solidFill>
          </a:ln>
        </p:spPr>
        <p:txBody>
          <a:bodyPr>
            <a:normAutofit/>
          </a:bodyPr>
          <a:lstStyle/>
          <a:p>
            <a:pPr lvl="2">
              <a:buFont typeface="Wingdings" panose="05000000000000000000" pitchFamily="2" charset="2"/>
              <a:buChar char="ü"/>
            </a:pPr>
            <a:r>
              <a:rPr lang="en-US" dirty="0"/>
              <a:t>Battery State of Charge and Complementarity Constraints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en-US" dirty="0"/>
              <a:t>Plot of Battery Charging vs Battery Discharging without fixing an additional cost function for penalizing Simultaneous Charging Discharging (SCD).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en-US" dirty="0"/>
              <a:t>Additional ‘loss functions’ for 1. Penalizing SCD and 2. Respecting Battery SOC Limits.</a:t>
            </a:r>
          </a:p>
          <a:p>
            <a:pPr marL="182880" lvl="1" indent="0">
              <a:buNone/>
            </a:pP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AE984A-6DC9-662F-21EC-59C166EEFF9E}"/>
              </a:ext>
            </a:extLst>
          </p:cNvPr>
          <p:cNvSpPr txBox="1"/>
          <p:nvPr/>
        </p:nvSpPr>
        <p:spPr>
          <a:xfrm>
            <a:off x="1064418" y="1493775"/>
            <a:ext cx="10063163" cy="523220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>
                <a:solidFill>
                  <a:schemeClr val="bg1"/>
                </a:solidFill>
                <a:latin typeface="Biome" panose="020B0502040204020203" pitchFamily="34" charset="0"/>
                <a:cs typeface="Biome" panose="020B0502040204020203" pitchFamily="34" charset="0"/>
              </a:rPr>
              <a:t>Inner Loop </a:t>
            </a:r>
            <a:r>
              <a:rPr lang="en-US" sz="2800" dirty="0">
                <a:solidFill>
                  <a:schemeClr val="bg1"/>
                </a:solidFill>
                <a:latin typeface="Biome" panose="020B0502040204020203" pitchFamily="34" charset="0"/>
                <a:cs typeface="Biome" panose="020B0502040204020203" pitchFamily="34" charset="0"/>
              </a:rPr>
              <a:t>Formulation: Corrective OPF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8D9FCF9-8DDD-26DA-B808-FF9FD0DB5E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681" y="3696021"/>
            <a:ext cx="4157169" cy="307084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B55C0E2-331A-34B6-17D5-D1338D8D92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9427" y="3696021"/>
            <a:ext cx="6301422" cy="1906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6811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295275"/>
            <a:ext cx="10063163" cy="1198500"/>
          </a:xfrm>
          <a:ln w="38100">
            <a:solidFill>
              <a:schemeClr val="accent3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2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Receding-Horizon Optimization of Unbalanced Distribution Systems with Time-Scale Separation for Discrete and Continuous Control Devices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5B1AC77-B126-AD1C-0477-647E13017E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7687" y="2248664"/>
            <a:ext cx="4909754" cy="4286531"/>
          </a:xfrm>
          <a:ln>
            <a:solidFill>
              <a:schemeClr val="accent3"/>
            </a:solidFill>
          </a:ln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/>
              <a:t>IEEE 13 </a:t>
            </a:r>
          </a:p>
          <a:p>
            <a:pPr>
              <a:buFont typeface="Corbel" panose="020B0503020204020204" pitchFamily="34" charset="0"/>
              <a:buChar char=" "/>
            </a:pPr>
            <a:r>
              <a:rPr lang="en-US" dirty="0"/>
              <a:t>Unbalanced</a:t>
            </a:r>
          </a:p>
          <a:p>
            <a:pPr>
              <a:buFont typeface="Corbel" panose="020B0503020204020204" pitchFamily="34" charset="0"/>
              <a:buChar char=" "/>
            </a:pPr>
            <a:r>
              <a:rPr lang="en-US" dirty="0"/>
              <a:t>has 1-phase, 2-phase, 3-phase lines</a:t>
            </a:r>
          </a:p>
          <a:p>
            <a:pPr>
              <a:buFont typeface="Corbel" panose="020B0503020204020204" pitchFamily="34" charset="0"/>
              <a:buChar char=" "/>
            </a:pPr>
            <a:r>
              <a:rPr lang="en-US" dirty="0"/>
              <a:t>A Three-phase OLTC transformer between 633 and 634</a:t>
            </a:r>
          </a:p>
          <a:p>
            <a:pPr>
              <a:buFont typeface="Corbel" panose="020B0503020204020204" pitchFamily="34" charset="0"/>
              <a:buChar char=" "/>
            </a:pPr>
            <a:r>
              <a:rPr lang="en-US" dirty="0"/>
              <a:t>Capacitor Banks placed at 675 and 611</a:t>
            </a:r>
          </a:p>
          <a:p>
            <a:pPr>
              <a:buFont typeface="Corbel" panose="020B0503020204020204" pitchFamily="34" charset="0"/>
              <a:buChar char=" "/>
            </a:pPr>
            <a:r>
              <a:rPr lang="en-US" dirty="0"/>
              <a:t>STL elements added at nodes 632, 675, 680, 684</a:t>
            </a:r>
          </a:p>
          <a:p>
            <a:pPr lvl="1">
              <a:buFont typeface="Corbel" panose="020B0503020204020204" pitchFamily="34" charset="0"/>
              <a:buChar char=" "/>
            </a:pPr>
            <a:r>
              <a:rPr lang="en-US" dirty="0">
                <a:solidFill>
                  <a:schemeClr val="bg1"/>
                </a:solidFill>
              </a:rPr>
              <a:t>These STL elements each have:</a:t>
            </a:r>
          </a:p>
          <a:p>
            <a:pPr lvl="2">
              <a:buFont typeface="Corbel" panose="020B0503020204020204" pitchFamily="34" charset="0"/>
              <a:buChar char=" "/>
            </a:pPr>
            <a:r>
              <a:rPr lang="en-US" dirty="0">
                <a:solidFill>
                  <a:schemeClr val="bg1"/>
                </a:solidFill>
              </a:rPr>
              <a:t>Solar PV generation</a:t>
            </a:r>
          </a:p>
          <a:p>
            <a:pPr lvl="2">
              <a:buFont typeface="Corbel" panose="020B0503020204020204" pitchFamily="34" charset="0"/>
              <a:buChar char=" "/>
            </a:pPr>
            <a:r>
              <a:rPr lang="en-US" dirty="0">
                <a:solidFill>
                  <a:schemeClr val="bg1"/>
                </a:solidFill>
              </a:rPr>
              <a:t>Battery capable of four-quadrant operation.</a:t>
            </a:r>
          </a:p>
          <a:p>
            <a:pPr marL="548640" lvl="3" indent="0">
              <a:buNone/>
            </a:pPr>
            <a:r>
              <a:rPr lang="en-US" dirty="0"/>
              <a:t>	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AE984A-6DC9-662F-21EC-59C166EEFF9E}"/>
              </a:ext>
            </a:extLst>
          </p:cNvPr>
          <p:cNvSpPr txBox="1"/>
          <p:nvPr/>
        </p:nvSpPr>
        <p:spPr>
          <a:xfrm>
            <a:off x="1064418" y="1493775"/>
            <a:ext cx="10063163" cy="523220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Biome" panose="020B0502040204020203" pitchFamily="34" charset="0"/>
                <a:cs typeface="Biome" panose="020B0502040204020203" pitchFamily="34" charset="0"/>
              </a:rPr>
              <a:t>Test Cases and Numerical Simulations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871E5A-0287-4D8C-9EA5-11A103CBF7B5}"/>
              </a:ext>
            </a:extLst>
          </p:cNvPr>
          <p:cNvSpPr txBox="1"/>
          <p:nvPr/>
        </p:nvSpPr>
        <p:spPr>
          <a:xfrm>
            <a:off x="6749184" y="2392212"/>
            <a:ext cx="4049634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Modified IEEE 13 bus system used.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F58364B-AE7C-F0E9-02C8-CF10FD8C0F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5227" y="3136761"/>
            <a:ext cx="4680624" cy="3024502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9281204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2811816"/>
            <a:ext cx="10063163" cy="1015584"/>
          </a:xfrm>
          <a:ln w="38100">
            <a:solidFill>
              <a:schemeClr val="bg2">
                <a:lumMod val="40000"/>
                <a:lumOff val="60000"/>
              </a:schemeClr>
            </a:solidFill>
          </a:ln>
        </p:spPr>
        <p:txBody>
          <a:bodyPr>
            <a:normAutofit fontScale="90000"/>
          </a:bodyPr>
          <a:lstStyle/>
          <a:p>
            <a:pPr algn="ctr"/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Optimal Multi-Period Dispatch of Distributed Energy Resources in Unbalanced Distribution Feeders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0FD868-0A00-0958-9612-D576320029A2}"/>
              </a:ext>
            </a:extLst>
          </p:cNvPr>
          <p:cNvSpPr txBox="1"/>
          <p:nvPr/>
        </p:nvSpPr>
        <p:spPr>
          <a:xfrm>
            <a:off x="1064418" y="3827400"/>
            <a:ext cx="10063163" cy="369332"/>
          </a:xfrm>
          <a:prstGeom prst="rect">
            <a:avLst/>
          </a:prstGeom>
          <a:noFill/>
          <a:ln w="38100">
            <a:solidFill>
              <a:schemeClr val="bg2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Nawaf Nazir, Pavan </a:t>
            </a:r>
            <a:r>
              <a:rPr lang="en-IN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Racherla</a:t>
            </a:r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Mads </a:t>
            </a:r>
            <a:r>
              <a:rPr lang="en-IN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Almassalkhi</a:t>
            </a:r>
            <a:r>
              <a:rPr lang="en-IN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333CAB-5ADD-D86F-AF45-EAB2EED3D45B}"/>
              </a:ext>
            </a:extLst>
          </p:cNvPr>
          <p:cNvSpPr txBox="1"/>
          <p:nvPr/>
        </p:nvSpPr>
        <p:spPr>
          <a:xfrm>
            <a:off x="1064418" y="1879672"/>
            <a:ext cx="10063163" cy="369332"/>
          </a:xfrm>
          <a:prstGeom prst="rect">
            <a:avLst/>
          </a:prstGeom>
          <a:noFill/>
          <a:ln w="38100">
            <a:solidFill>
              <a:schemeClr val="bg2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IEEE TRANSACTIONS IN POWER SYSTEMS (2020)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CE4A4E-4F0A-4A57-07B2-2D7E8CBED98A}"/>
              </a:ext>
            </a:extLst>
          </p:cNvPr>
          <p:cNvSpPr txBox="1"/>
          <p:nvPr/>
        </p:nvSpPr>
        <p:spPr>
          <a:xfrm>
            <a:off x="1885950" y="5212316"/>
            <a:ext cx="2371725" cy="923330"/>
          </a:xfrm>
          <a:prstGeom prst="rect">
            <a:avLst/>
          </a:prstGeom>
          <a:noFill/>
          <a:ln>
            <a:solidFill>
              <a:schemeClr val="bg2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Currently at PNNL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PhD at University of Vermont (UVM)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7F690A-7D87-BB6B-CC58-AEFD5893A9B5}"/>
              </a:ext>
            </a:extLst>
          </p:cNvPr>
          <p:cNvSpPr txBox="1"/>
          <p:nvPr/>
        </p:nvSpPr>
        <p:spPr>
          <a:xfrm>
            <a:off x="4910136" y="5193266"/>
            <a:ext cx="2371725" cy="646331"/>
          </a:xfrm>
          <a:prstGeom prst="rect">
            <a:avLst/>
          </a:prstGeom>
          <a:noFill/>
          <a:ln>
            <a:solidFill>
              <a:schemeClr val="bg2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Currently Asst. Prof. at UVM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DED524-45D5-DC85-C0DA-028FBD970E1F}"/>
              </a:ext>
            </a:extLst>
          </p:cNvPr>
          <p:cNvSpPr txBox="1"/>
          <p:nvPr/>
        </p:nvSpPr>
        <p:spPr>
          <a:xfrm>
            <a:off x="8210550" y="5193265"/>
            <a:ext cx="2371725" cy="646331"/>
          </a:xfrm>
          <a:prstGeom prst="rect">
            <a:avLst/>
          </a:prstGeom>
          <a:noFill/>
          <a:ln>
            <a:solidFill>
              <a:schemeClr val="bg2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Currently Assoc. Prof. at UVM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9E2C2EA-CA0F-7418-6264-E0C918F10F77}"/>
              </a:ext>
            </a:extLst>
          </p:cNvPr>
          <p:cNvCxnSpPr/>
          <p:nvPr/>
        </p:nvCxnSpPr>
        <p:spPr>
          <a:xfrm flipH="1">
            <a:off x="2743200" y="4105275"/>
            <a:ext cx="1304925" cy="1107041"/>
          </a:xfrm>
          <a:prstGeom prst="straightConnector1">
            <a:avLst/>
          </a:prstGeom>
          <a:ln w="31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28B3E19-B169-BEA8-941F-EF06AA784A19}"/>
              </a:ext>
            </a:extLst>
          </p:cNvPr>
          <p:cNvCxnSpPr/>
          <p:nvPr/>
        </p:nvCxnSpPr>
        <p:spPr>
          <a:xfrm>
            <a:off x="5629275" y="4105275"/>
            <a:ext cx="133350" cy="1087990"/>
          </a:xfrm>
          <a:prstGeom prst="straightConnector1">
            <a:avLst/>
          </a:prstGeom>
          <a:ln w="31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E6DC399-63BA-2B63-5D63-22924541F2D2}"/>
              </a:ext>
            </a:extLst>
          </p:cNvPr>
          <p:cNvCxnSpPr/>
          <p:nvPr/>
        </p:nvCxnSpPr>
        <p:spPr>
          <a:xfrm>
            <a:off x="7696200" y="4105275"/>
            <a:ext cx="1238250" cy="1087990"/>
          </a:xfrm>
          <a:prstGeom prst="straightConnector1">
            <a:avLst/>
          </a:prstGeom>
          <a:ln w="31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589834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BE6767-30AA-41AB-8C0B-29F30741AF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7686" y="2248664"/>
            <a:ext cx="10063163" cy="4286531"/>
          </a:xfrm>
        </p:spPr>
        <p:txBody>
          <a:bodyPr>
            <a:normAutofit/>
          </a:bodyPr>
          <a:lstStyle/>
          <a:p>
            <a:r>
              <a:rPr lang="en-US" dirty="0"/>
              <a:t>Distribution System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Unbalanced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Inverter-Interfaced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Significant Solar Penetration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US" dirty="0"/>
          </a:p>
          <a:p>
            <a:r>
              <a:rPr lang="en-US" dirty="0"/>
              <a:t>Three-Phase Unbalanced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Non-Convex Loss-minimization problem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Formulated as a Convex Second Order Conic Program  (SOCP) for arriving at an initial solution for Non-Linear Program (NLP)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NLP run to ensure physically realizable solution</a:t>
            </a:r>
          </a:p>
          <a:p>
            <a:pPr lvl="1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376654"/>
            <a:ext cx="10063163" cy="1015584"/>
          </a:xfrm>
          <a:ln w="38100">
            <a:solidFill>
              <a:schemeClr val="bg2">
                <a:lumMod val="40000"/>
                <a:lumOff val="60000"/>
              </a:schemeClr>
            </a:solidFill>
          </a:ln>
        </p:spPr>
        <p:txBody>
          <a:bodyPr>
            <a:normAutofit fontScale="90000"/>
          </a:bodyPr>
          <a:lstStyle/>
          <a:p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Optimal Multi-Period Dispatch of Distributed Energy Resources in Unbalanced Distribution Feeders</a:t>
            </a:r>
          </a:p>
        </p:txBody>
      </p:sp>
    </p:spTree>
    <p:extLst>
      <p:ext uri="{BB962C8B-B14F-4D97-AF65-F5344CB8AC3E}">
        <p14:creationId xmlns:p14="http://schemas.microsoft.com/office/powerpoint/2010/main" val="13113446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487716"/>
            <a:ext cx="10063163" cy="1015584"/>
          </a:xfrm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32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Large Scale Multi-Period Optimal Power Flow With Energy Storage Systems Using Differential Dynamic Programming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FA94DA-B1D5-F9D7-A3D6-CD79D713F9E1}"/>
              </a:ext>
            </a:extLst>
          </p:cNvPr>
          <p:cNvSpPr txBox="1"/>
          <p:nvPr/>
        </p:nvSpPr>
        <p:spPr>
          <a:xfrm>
            <a:off x="876300" y="2124075"/>
            <a:ext cx="10848975" cy="369332"/>
          </a:xfrm>
          <a:prstGeom prst="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Optimization Problem Formulation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BA4EC8-190C-68CD-20E5-6E905AAE5162}"/>
              </a:ext>
            </a:extLst>
          </p:cNvPr>
          <p:cNvSpPr txBox="1"/>
          <p:nvPr/>
        </p:nvSpPr>
        <p:spPr>
          <a:xfrm>
            <a:off x="876299" y="2791016"/>
            <a:ext cx="10848975" cy="646331"/>
          </a:xfrm>
          <a:prstGeom prst="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For a single time-period ACOPF, a Lagrange function with dual and slack variables is formed to represent network equality constraints and device limits respectively: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036E9A6-CA8D-6C2A-226E-22E5B89FA3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298" y="3650119"/>
            <a:ext cx="6582694" cy="1428949"/>
          </a:xfrm>
          <a:prstGeom prst="rect">
            <a:avLst/>
          </a:prstGeom>
          <a:ln>
            <a:solidFill>
              <a:srgbClr val="FFFF00"/>
            </a:solidFill>
          </a:ln>
        </p:spPr>
      </p:pic>
    </p:spTree>
    <p:extLst>
      <p:ext uri="{BB962C8B-B14F-4D97-AF65-F5344CB8AC3E}">
        <p14:creationId xmlns:p14="http://schemas.microsoft.com/office/powerpoint/2010/main" val="117353954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BE6767-30AA-41AB-8C0B-29F30741AF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7686" y="2248664"/>
            <a:ext cx="10063163" cy="4286531"/>
          </a:xfrm>
        </p:spPr>
        <p:txBody>
          <a:bodyPr>
            <a:normAutofit/>
          </a:bodyPr>
          <a:lstStyle/>
          <a:p>
            <a:r>
              <a:rPr lang="en-US" dirty="0"/>
              <a:t>Conditions derived to ensure that batteries do NOT simultaneously charge and discharge. </a:t>
            </a:r>
            <a:r>
              <a:rPr lang="en-US" b="1" i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(Is that a big problem?)</a:t>
            </a:r>
          </a:p>
          <a:p>
            <a:endParaRPr lang="en-US" dirty="0"/>
          </a:p>
          <a:p>
            <a:r>
              <a:rPr lang="en-US" dirty="0"/>
              <a:t>Tested with </a:t>
            </a:r>
            <a:r>
              <a:rPr lang="en-US" dirty="0" err="1"/>
              <a:t>GridLab</a:t>
            </a:r>
            <a:r>
              <a:rPr lang="en-US" dirty="0"/>
              <a:t>-D for IEEE 13 and IEEE 123.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AC feasibility of the solutions ensured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Near-optimal performance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Solution time &lt; 1 min.</a:t>
            </a:r>
          </a:p>
          <a:p>
            <a:pPr lvl="1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376654"/>
            <a:ext cx="10063163" cy="1015584"/>
          </a:xfrm>
          <a:ln w="38100">
            <a:solidFill>
              <a:schemeClr val="bg2">
                <a:lumMod val="40000"/>
                <a:lumOff val="60000"/>
              </a:schemeClr>
            </a:solidFill>
          </a:ln>
        </p:spPr>
        <p:txBody>
          <a:bodyPr>
            <a:normAutofit fontScale="90000"/>
          </a:bodyPr>
          <a:lstStyle/>
          <a:p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Optimal Multi-Period Dispatch of Distributed Energy Resources in Unbalanced Distribution Feeders</a:t>
            </a:r>
          </a:p>
        </p:txBody>
      </p:sp>
    </p:spTree>
    <p:extLst>
      <p:ext uri="{BB962C8B-B14F-4D97-AF65-F5344CB8AC3E}">
        <p14:creationId xmlns:p14="http://schemas.microsoft.com/office/powerpoint/2010/main" val="36462124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BE6767-30AA-41AB-8C0B-29F30741AF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7686" y="2248665"/>
            <a:ext cx="10063163" cy="3256786"/>
          </a:xfrm>
        </p:spPr>
        <p:txBody>
          <a:bodyPr>
            <a:normAutofit/>
          </a:bodyPr>
          <a:lstStyle/>
          <a:p>
            <a:r>
              <a:rPr lang="en-US" dirty="0" err="1"/>
              <a:t>ConEd</a:t>
            </a:r>
            <a:r>
              <a:rPr lang="en-US" baseline="30000" dirty="0"/>
              <a:t>*</a:t>
            </a:r>
            <a:r>
              <a:rPr lang="en-US" dirty="0"/>
              <a:t> of NY moving towards Distributed System Platforms (DSPs)</a:t>
            </a:r>
          </a:p>
          <a:p>
            <a:endParaRPr lang="en-US" dirty="0"/>
          </a:p>
          <a:p>
            <a:r>
              <a:rPr lang="en-US" dirty="0"/>
              <a:t>These DSPs allow for DERs to be factored into Optimization schemes for Power Generation</a:t>
            </a:r>
          </a:p>
          <a:p>
            <a:endParaRPr lang="en-US" dirty="0"/>
          </a:p>
          <a:p>
            <a:r>
              <a:rPr lang="en-US" dirty="0"/>
              <a:t>DERs can be Optimized to function as Virtual Batteries (VBs)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provide energy services at different </a:t>
            </a:r>
            <a:r>
              <a:rPr lang="en-US" dirty="0" err="1"/>
              <a:t>spatio</a:t>
            </a:r>
            <a:r>
              <a:rPr lang="en-US" dirty="0"/>
              <a:t>-temporal scales.</a:t>
            </a:r>
          </a:p>
          <a:p>
            <a:pPr lvl="1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376654"/>
            <a:ext cx="10063163" cy="1015584"/>
          </a:xfrm>
          <a:ln w="38100">
            <a:solidFill>
              <a:schemeClr val="bg2">
                <a:lumMod val="40000"/>
                <a:lumOff val="60000"/>
              </a:schemeClr>
            </a:solidFill>
          </a:ln>
        </p:spPr>
        <p:txBody>
          <a:bodyPr>
            <a:normAutofit fontScale="90000"/>
          </a:bodyPr>
          <a:lstStyle/>
          <a:p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Optimal Multi-Period Dispatch of Distributed Energy Resources in Unbalanced Distribution Feeders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FEBC6E-AF86-6BC5-4CB0-6803F1624DA1}"/>
              </a:ext>
            </a:extLst>
          </p:cNvPr>
          <p:cNvSpPr txBox="1"/>
          <p:nvPr/>
        </p:nvSpPr>
        <p:spPr>
          <a:xfrm>
            <a:off x="1238250" y="5505451"/>
            <a:ext cx="3838575" cy="1200329"/>
          </a:xfrm>
          <a:prstGeom prst="rect">
            <a:avLst/>
          </a:prstGeom>
          <a:noFill/>
          <a:ln>
            <a:solidFill>
              <a:schemeClr val="bg2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* Consolidated Edison, electric utility in NY and NOT </a:t>
            </a:r>
            <a:r>
              <a:rPr lang="en-US" dirty="0" err="1">
                <a:solidFill>
                  <a:schemeClr val="bg1"/>
                </a:solidFill>
              </a:rPr>
              <a:t>ComEd</a:t>
            </a:r>
            <a:r>
              <a:rPr lang="en-US" dirty="0">
                <a:solidFill>
                  <a:schemeClr val="bg1"/>
                </a:solidFill>
              </a:rPr>
              <a:t>, Commonwealth Edison, electric utility in IL</a:t>
            </a:r>
          </a:p>
        </p:txBody>
      </p:sp>
    </p:spTree>
    <p:extLst>
      <p:ext uri="{BB962C8B-B14F-4D97-AF65-F5344CB8AC3E}">
        <p14:creationId xmlns:p14="http://schemas.microsoft.com/office/powerpoint/2010/main" val="49786823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BE6767-30AA-41AB-8C0B-29F30741AF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7686" y="2248664"/>
            <a:ext cx="10063163" cy="4286531"/>
          </a:xfrm>
        </p:spPr>
        <p:txBody>
          <a:bodyPr>
            <a:normAutofit/>
          </a:bodyPr>
          <a:lstStyle/>
          <a:p>
            <a:pPr lvl="1"/>
            <a:r>
              <a:rPr lang="en-US" dirty="0"/>
              <a:t>Traditionally, </a:t>
            </a:r>
            <a:r>
              <a:rPr lang="en-US" i="1" dirty="0" err="1"/>
              <a:t>DistFlow</a:t>
            </a:r>
            <a:r>
              <a:rPr lang="en-US" i="1" dirty="0"/>
              <a:t> </a:t>
            </a:r>
            <a:r>
              <a:rPr lang="en-US" dirty="0"/>
              <a:t>algorithms based on the Branch Flow Model (BFM), which are an exact non-linear formulation of the distribution power flow equations, only work on balanced single-phase equivalent networks.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But Distribution Networks are inherently unbalanced.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376654"/>
            <a:ext cx="10063163" cy="1015584"/>
          </a:xfrm>
          <a:ln w="38100">
            <a:solidFill>
              <a:schemeClr val="bg2">
                <a:lumMod val="40000"/>
                <a:lumOff val="60000"/>
              </a:schemeClr>
            </a:solidFill>
          </a:ln>
        </p:spPr>
        <p:txBody>
          <a:bodyPr>
            <a:normAutofit fontScale="90000"/>
          </a:bodyPr>
          <a:lstStyle/>
          <a:p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Optimal Multi-Period Dispatch of Distributed Energy Resources in Unbalanced Distribution Feeders</a:t>
            </a:r>
          </a:p>
        </p:txBody>
      </p:sp>
    </p:spTree>
    <p:extLst>
      <p:ext uri="{BB962C8B-B14F-4D97-AF65-F5344CB8AC3E}">
        <p14:creationId xmlns:p14="http://schemas.microsoft.com/office/powerpoint/2010/main" val="132183461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BE6767-30AA-41AB-8C0B-29F30741AF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7686" y="2248664"/>
            <a:ext cx="10063163" cy="4286531"/>
          </a:xfrm>
        </p:spPr>
        <p:txBody>
          <a:bodyPr>
            <a:normAutofit/>
          </a:bodyPr>
          <a:lstStyle/>
          <a:p>
            <a:pPr lvl="1"/>
            <a:r>
              <a:rPr lang="en-US" dirty="0"/>
              <a:t>In 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[22] </a:t>
            </a:r>
            <a:r>
              <a:rPr lang="en-US" dirty="0"/>
              <a:t>by the same authors, they have developed a three-phase convex SOCP relaxation of the multi-period OPF problem, and provided sufficient conditions which ensure the avoidance of simultaneous charging and discharging.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In this paper, they extend the work by developing a Multi-Period SOCP-NLP algorithm that provides a </a:t>
            </a:r>
            <a:r>
              <a:rPr lang="en-US" i="1" dirty="0"/>
              <a:t>near </a:t>
            </a:r>
            <a:r>
              <a:rPr lang="en-US" dirty="0"/>
              <a:t>optimal and guaranteed feasible solution.</a:t>
            </a:r>
          </a:p>
          <a:p>
            <a:pPr marL="182880" lvl="1" indent="0">
              <a:buNone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376654"/>
            <a:ext cx="10063163" cy="1015584"/>
          </a:xfrm>
          <a:ln w="38100">
            <a:solidFill>
              <a:schemeClr val="bg2">
                <a:lumMod val="40000"/>
                <a:lumOff val="60000"/>
              </a:schemeClr>
            </a:solidFill>
          </a:ln>
        </p:spPr>
        <p:txBody>
          <a:bodyPr>
            <a:normAutofit fontScale="90000"/>
          </a:bodyPr>
          <a:lstStyle/>
          <a:p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Optimal Multi-Period Dispatch of Distributed Energy Resources in Unbalanced Distribution Feeders</a:t>
            </a:r>
          </a:p>
        </p:txBody>
      </p:sp>
    </p:spTree>
    <p:extLst>
      <p:ext uri="{BB962C8B-B14F-4D97-AF65-F5344CB8AC3E}">
        <p14:creationId xmlns:p14="http://schemas.microsoft.com/office/powerpoint/2010/main" val="109710658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BE6767-30AA-41AB-8C0B-29F30741AF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7686" y="2248664"/>
            <a:ext cx="10063163" cy="4286531"/>
          </a:xfrm>
        </p:spPr>
        <p:txBody>
          <a:bodyPr>
            <a:normAutofit/>
          </a:bodyPr>
          <a:lstStyle/>
          <a:p>
            <a:pPr lvl="1"/>
            <a:r>
              <a:rPr lang="en-US" dirty="0"/>
              <a:t>The optimized solutions from the relaxed SOCP model, are used to initialize a Non-Linear Program (NLP) of the actual AC Power Flow, to obtain a physically realizable solution.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Real-Power Solutions that form the energy trajectory and are obtained from the SOCP, are fixed in the NLP, 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leading to a decoupling of the different time-steps</a:t>
            </a:r>
            <a:r>
              <a:rPr lang="en-US" dirty="0"/>
              <a:t>. </a:t>
            </a:r>
            <a:r>
              <a:rPr lang="en-US" b="1" i="1" dirty="0"/>
              <a:t>(What? How?)</a:t>
            </a:r>
          </a:p>
          <a:p>
            <a:pPr lvl="1"/>
            <a:endParaRPr lang="en-US" dirty="0"/>
          </a:p>
          <a:p>
            <a:pPr lvl="1"/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As a result, the NLP solves for each time-step separately (possibly in-parallel), leading to a scalable framework. </a:t>
            </a:r>
            <a:r>
              <a:rPr lang="en-US" b="1" i="1" dirty="0"/>
              <a:t>(What?)</a:t>
            </a:r>
          </a:p>
          <a:p>
            <a:pPr lvl="1"/>
            <a:endParaRPr lang="en-US" b="1" i="1" dirty="0"/>
          </a:p>
          <a:p>
            <a:pPr lvl="1"/>
            <a:r>
              <a:rPr lang="en-US" dirty="0"/>
              <a:t>Validation is performed using </a:t>
            </a:r>
            <a:r>
              <a:rPr lang="en-US" dirty="0" err="1"/>
              <a:t>GridLab</a:t>
            </a:r>
            <a:r>
              <a:rPr lang="en-US" dirty="0"/>
              <a:t>-D.</a:t>
            </a:r>
          </a:p>
          <a:p>
            <a:pPr marL="182880" lvl="1" indent="0">
              <a:buNone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376654"/>
            <a:ext cx="10063163" cy="1015584"/>
          </a:xfrm>
          <a:ln w="38100">
            <a:solidFill>
              <a:schemeClr val="bg2">
                <a:lumMod val="40000"/>
                <a:lumOff val="60000"/>
              </a:schemeClr>
            </a:solidFill>
          </a:ln>
        </p:spPr>
        <p:txBody>
          <a:bodyPr>
            <a:normAutofit fontScale="90000"/>
          </a:bodyPr>
          <a:lstStyle/>
          <a:p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Optimal Multi-Period Dispatch of Distributed Energy Resources in Unbalanced Distribution Feeders</a:t>
            </a:r>
          </a:p>
        </p:txBody>
      </p:sp>
    </p:spTree>
    <p:extLst>
      <p:ext uri="{BB962C8B-B14F-4D97-AF65-F5344CB8AC3E}">
        <p14:creationId xmlns:p14="http://schemas.microsoft.com/office/powerpoint/2010/main" val="406323615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BE6767-30AA-41AB-8C0B-29F30741AF7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77687" y="2248664"/>
                <a:ext cx="7359303" cy="4286531"/>
              </a:xfrm>
              <a:ln>
                <a:solidFill>
                  <a:schemeClr val="bg2">
                    <a:lumMod val="20000"/>
                    <a:lumOff val="80000"/>
                  </a:schemeClr>
                </a:solidFill>
              </a:ln>
            </p:spPr>
            <p:txBody>
              <a:bodyPr>
                <a:normAutofit/>
              </a:bodyPr>
              <a:lstStyle/>
              <a:p>
                <a:pPr marL="182880" lvl="1" indent="0">
                  <a:buNone/>
                </a:pPr>
                <a:r>
                  <a:rPr lang="en-US" sz="2800" dirty="0"/>
                  <a:t>Case Study Description</a:t>
                </a:r>
              </a:p>
              <a:p>
                <a:pPr lvl="1"/>
                <a:r>
                  <a:rPr lang="en-US" dirty="0"/>
                  <a:t>IEEE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123</m:t>
                    </m:r>
                  </m:oMath>
                </a14:m>
                <a:r>
                  <a:rPr lang="en-US" dirty="0"/>
                  <a:t>, Unbalanced,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=2.4,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𝑀𝑉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b="0" dirty="0"/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Algorithm implemented in </a:t>
                </a:r>
                <a:r>
                  <a:rPr lang="en-US" i="1" dirty="0"/>
                  <a:t>Receding-Horizon </a:t>
                </a:r>
                <a:r>
                  <a:rPr lang="en-US" dirty="0"/>
                  <a:t>fashion.</a:t>
                </a:r>
              </a:p>
              <a:p>
                <a:pPr lvl="1"/>
                <a:endParaRPr lang="en-US" dirty="0"/>
              </a:p>
              <a:p>
                <a:pPr lvl="1"/>
                <a:r>
                  <a:rPr lang="en-US" i="1" dirty="0"/>
                  <a:t>Receding-Horizon </a:t>
                </a:r>
                <a:r>
                  <a:rPr lang="en-US" dirty="0"/>
                  <a:t>means a rolling window where predictions for the next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time-steps from time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+1  </m:t>
                    </m:r>
                  </m:oMath>
                </a14:m>
                <a:r>
                  <a:rPr lang="en-US" dirty="0"/>
                  <a:t>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are made at time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dirty="0"/>
                  <a:t>and since predictions are updated at every time step, for the next time step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dirty="0"/>
                  <a:t> , predictions for the next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time steps from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+2 </m:t>
                    </m:r>
                  </m:oMath>
                </a14:m>
                <a:r>
                  <a:rPr lang="en-US" dirty="0"/>
                  <a:t>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dirty="0"/>
                  <a:t> are once again made.</a:t>
                </a:r>
              </a:p>
              <a:p>
                <a:pPr lvl="1"/>
                <a:r>
                  <a:rPr lang="en-US" dirty="0"/>
                  <a:t>The cycle goes on.</a:t>
                </a:r>
              </a:p>
              <a:p>
                <a:pPr lvl="1"/>
                <a:endParaRPr lang="en-US" dirty="0"/>
              </a:p>
              <a:p>
                <a:pPr marL="182880" lvl="1" indent="0">
                  <a:buNone/>
                </a:pPr>
                <a:endParaRPr lang="en-US" dirty="0"/>
              </a:p>
              <a:p>
                <a:pPr marL="18288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BE6767-30AA-41AB-8C0B-29F30741AF7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77687" y="2248664"/>
                <a:ext cx="7359303" cy="4286531"/>
              </a:xfrm>
              <a:blipFill>
                <a:blip r:embed="rId2"/>
                <a:stretch>
                  <a:fillRect l="-414" t="-3262" r="-1902"/>
                </a:stretch>
              </a:blipFill>
              <a:ln>
                <a:solidFill>
                  <a:schemeClr val="bg2">
                    <a:lumMod val="20000"/>
                    <a:lumOff val="8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376654"/>
            <a:ext cx="10063163" cy="1015584"/>
          </a:xfrm>
          <a:ln w="38100">
            <a:solidFill>
              <a:schemeClr val="bg2">
                <a:lumMod val="40000"/>
                <a:lumOff val="60000"/>
              </a:schemeClr>
            </a:solidFill>
          </a:ln>
        </p:spPr>
        <p:txBody>
          <a:bodyPr>
            <a:normAutofit fontScale="90000"/>
          </a:bodyPr>
          <a:lstStyle/>
          <a:p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Optimal Multi-Period Dispatch of Distributed Energy Resources in Unbalanced Distribution Feeders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20B6DA4-6AFC-3029-20D5-7902E391DECE}"/>
              </a:ext>
            </a:extLst>
          </p:cNvPr>
          <p:cNvGrpSpPr/>
          <p:nvPr/>
        </p:nvGrpSpPr>
        <p:grpSpPr>
          <a:xfrm>
            <a:off x="8644378" y="1690935"/>
            <a:ext cx="3007151" cy="3448837"/>
            <a:chOff x="8474695" y="1719215"/>
            <a:chExt cx="3007151" cy="344883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DF98BC0-135B-680B-30F4-9C66C6A56A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474695" y="1719215"/>
              <a:ext cx="3007151" cy="2248508"/>
            </a:xfrm>
            <a:prstGeom prst="rect">
              <a:avLst/>
            </a:prstGeom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EC862050-EC9B-19B8-02AD-F7435391C1EB}"/>
                    </a:ext>
                  </a:extLst>
                </p:cNvPr>
                <p:cNvSpPr txBox="1"/>
                <p:nvPr/>
              </p:nvSpPr>
              <p:spPr>
                <a:xfrm>
                  <a:off x="8540681" y="3967723"/>
                  <a:ext cx="2875177" cy="1200329"/>
                </a:xfrm>
                <a:prstGeom prst="rect">
                  <a:avLst/>
                </a:prstGeom>
                <a:noFill/>
                <a:ln>
                  <a:solidFill>
                    <a:schemeClr val="bg2">
                      <a:lumMod val="40000"/>
                      <a:lumOff val="60000"/>
                    </a:schemeClr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solidFill>
                        <a:schemeClr val="bg1"/>
                      </a:solidFill>
                    </a:rPr>
                    <a:t>Fig. Aggregate solar, demand and net-demand profile over a prediction horizon of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60 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𝑚𝑖𝑛𝑢𝑡𝑒𝑠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</m:oMath>
                  </a14:m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EC862050-EC9B-19B8-02AD-F7435391C1E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40681" y="3967723"/>
                  <a:ext cx="2875177" cy="1200329"/>
                </a:xfrm>
                <a:prstGeom prst="rect">
                  <a:avLst/>
                </a:prstGeom>
                <a:blipFill>
                  <a:blip r:embed="rId4"/>
                  <a:stretch>
                    <a:fillRect l="-1688" t="-2010" b="-6533"/>
                  </a:stretch>
                </a:blipFill>
                <a:ln>
                  <a:solidFill>
                    <a:schemeClr val="bg2">
                      <a:lumMod val="40000"/>
                      <a:lumOff val="60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51627024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376654"/>
            <a:ext cx="10063163" cy="1015584"/>
          </a:xfrm>
          <a:ln w="38100">
            <a:solidFill>
              <a:schemeClr val="bg2">
                <a:lumMod val="40000"/>
                <a:lumOff val="60000"/>
              </a:schemeClr>
            </a:solidFill>
          </a:ln>
        </p:spPr>
        <p:txBody>
          <a:bodyPr>
            <a:normAutofit fontScale="90000"/>
          </a:bodyPr>
          <a:lstStyle/>
          <a:p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Optimal Multi-Period Dispatch of Distributed Energy Resources in Unbalanced Distribution Feeders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6E8D8754-8752-D118-4DFD-F18A5E6DEF5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16914712"/>
              </p:ext>
            </p:extLst>
          </p:nvPr>
        </p:nvGraphicFramePr>
        <p:xfrm>
          <a:off x="600076" y="1486506"/>
          <a:ext cx="11371966" cy="52536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7C9DD76A-A77D-5721-DDB8-8503776FF432}"/>
              </a:ext>
            </a:extLst>
          </p:cNvPr>
          <p:cNvSpPr txBox="1"/>
          <p:nvPr/>
        </p:nvSpPr>
        <p:spPr>
          <a:xfrm>
            <a:off x="867659" y="1828115"/>
            <a:ext cx="2640316" cy="523220"/>
          </a:xfrm>
          <a:prstGeom prst="rect">
            <a:avLst/>
          </a:prstGeom>
          <a:noFill/>
          <a:ln>
            <a:solidFill>
              <a:schemeClr val="bg2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The Process</a:t>
            </a:r>
          </a:p>
        </p:txBody>
      </p:sp>
    </p:spTree>
    <p:extLst>
      <p:ext uri="{BB962C8B-B14F-4D97-AF65-F5344CB8AC3E}">
        <p14:creationId xmlns:p14="http://schemas.microsoft.com/office/powerpoint/2010/main" val="40320089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376654"/>
            <a:ext cx="10063163" cy="1015584"/>
          </a:xfrm>
          <a:ln w="38100">
            <a:solidFill>
              <a:schemeClr val="bg2">
                <a:lumMod val="40000"/>
                <a:lumOff val="60000"/>
              </a:schemeClr>
            </a:solidFill>
          </a:ln>
        </p:spPr>
        <p:txBody>
          <a:bodyPr>
            <a:normAutofit fontScale="90000"/>
          </a:bodyPr>
          <a:lstStyle/>
          <a:p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Optimal Multi-Period Dispatch of Distributed Energy Resources in Unbalanced Distribution Feeders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9DD76A-A77D-5721-DDB8-8503776FF432}"/>
              </a:ext>
            </a:extLst>
          </p:cNvPr>
          <p:cNvSpPr txBox="1"/>
          <p:nvPr/>
        </p:nvSpPr>
        <p:spPr>
          <a:xfrm>
            <a:off x="867659" y="1828115"/>
            <a:ext cx="2640316" cy="523220"/>
          </a:xfrm>
          <a:prstGeom prst="rect">
            <a:avLst/>
          </a:prstGeom>
          <a:noFill/>
          <a:ln>
            <a:solidFill>
              <a:schemeClr val="bg2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The Process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C97D59-505B-282A-F887-E99C53706F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057" y="2442940"/>
            <a:ext cx="6687483" cy="3191320"/>
          </a:xfrm>
          <a:prstGeom prst="rect">
            <a:avLst/>
          </a:prstGeom>
          <a:ln>
            <a:solidFill>
              <a:schemeClr val="bg2">
                <a:lumMod val="40000"/>
                <a:lumOff val="60000"/>
              </a:schemeClr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2680ED8-9532-1377-C217-167F8DDE1E40}"/>
              </a:ext>
            </a:extLst>
          </p:cNvPr>
          <p:cNvSpPr txBox="1"/>
          <p:nvPr/>
        </p:nvSpPr>
        <p:spPr>
          <a:xfrm>
            <a:off x="390057" y="5743922"/>
            <a:ext cx="6687484" cy="923330"/>
          </a:xfrm>
          <a:prstGeom prst="rect">
            <a:avLst/>
          </a:prstGeom>
          <a:noFill/>
          <a:ln>
            <a:solidFill>
              <a:schemeClr val="bg2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Fig. Coupling of SOCP with NLP by fixing real power solutions from SOCP and hence decoupling the NLP to obtain a feasible solution. </a:t>
            </a:r>
            <a:r>
              <a:rPr lang="en-US" b="1" i="1" dirty="0">
                <a:solidFill>
                  <a:schemeClr val="bg1"/>
                </a:solidFill>
              </a:rPr>
              <a:t>(What? How?)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8759294-2182-23C6-E864-8EDE879C67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8515" y="2442940"/>
            <a:ext cx="4751086" cy="3191320"/>
          </a:xfrm>
          <a:prstGeom prst="rect">
            <a:avLst/>
          </a:prstGeom>
          <a:ln>
            <a:solidFill>
              <a:schemeClr val="bg2">
                <a:lumMod val="40000"/>
                <a:lumOff val="60000"/>
              </a:schemeClr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35779B3-FFB5-C54A-2480-54ECABAD79A1}"/>
              </a:ext>
            </a:extLst>
          </p:cNvPr>
          <p:cNvSpPr txBox="1"/>
          <p:nvPr/>
        </p:nvSpPr>
        <p:spPr>
          <a:xfrm>
            <a:off x="7258515" y="5743922"/>
            <a:ext cx="4751086" cy="923330"/>
          </a:xfrm>
          <a:prstGeom prst="rect">
            <a:avLst/>
          </a:prstGeom>
          <a:noFill/>
          <a:ln>
            <a:solidFill>
              <a:schemeClr val="bg2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Fig. Available reactive power variation range for NLP across multiple time-steps based on the active power trajectory provided by the SOCP.</a:t>
            </a:r>
            <a:endParaRPr lang="en-US" b="1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21721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BE6767-30AA-41AB-8C0B-29F30741AF7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77687" y="2248664"/>
                <a:ext cx="10418988" cy="4286531"/>
              </a:xfrm>
              <a:ln>
                <a:solidFill>
                  <a:schemeClr val="bg2">
                    <a:lumMod val="20000"/>
                    <a:lumOff val="80000"/>
                  </a:schemeClr>
                </a:solidFill>
              </a:ln>
            </p:spPr>
            <p:txBody>
              <a:bodyPr>
                <a:normAutofit/>
              </a:bodyPr>
              <a:lstStyle/>
              <a:p>
                <a:pPr marL="182880" lvl="1" indent="0">
                  <a:buNone/>
                </a:pPr>
                <a:r>
                  <a:rPr lang="en-US" sz="2800" dirty="0"/>
                  <a:t>Case Study Description</a:t>
                </a:r>
              </a:p>
              <a:p>
                <a:pPr lvl="1"/>
                <a:r>
                  <a:rPr lang="en-US" dirty="0"/>
                  <a:t>Distributed Storage and Solar PV Units randomly added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16</m:t>
                    </m:r>
                  </m:oMath>
                </a14:m>
                <a:r>
                  <a:rPr lang="en-US" b="0" dirty="0"/>
                  <a:t> nodes</a:t>
                </a:r>
              </a:p>
              <a:p>
                <a:pPr lvl="2"/>
                <a:r>
                  <a:rPr lang="en-US" dirty="0"/>
                  <a:t>They can supply active and reactive power through four quadrant operation.</a:t>
                </a:r>
              </a:p>
              <a:p>
                <a:pPr lvl="2"/>
                <a:r>
                  <a:rPr lang="en-US" dirty="0"/>
                  <a:t>Each storage unit has capacity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=40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𝑘𝑊h</m:t>
                    </m:r>
                  </m:oMath>
                </a14:m>
                <a:r>
                  <a:rPr lang="en-US" dirty="0"/>
                  <a:t> and apparent power rating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=50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𝑘𝑉𝐴</m:t>
                    </m:r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Each solar PV unit has a rating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=100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𝑘𝑉𝐴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Solar and Load Profile prediction horizon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30 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𝑠𝑡𝑒𝑝𝑠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=30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𝑚𝑖𝑛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Each step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=1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𝑚𝑖𝑛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/>
              </a:p>
              <a:p>
                <a:pPr marL="182880" lvl="1" indent="0">
                  <a:buNone/>
                </a:pPr>
                <a:endParaRPr lang="en-US" dirty="0"/>
              </a:p>
              <a:p>
                <a:pPr marL="18288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BE6767-30AA-41AB-8C0B-29F30741AF7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77687" y="2248664"/>
                <a:ext cx="10418988" cy="4286531"/>
              </a:xfrm>
              <a:blipFill>
                <a:blip r:embed="rId2"/>
                <a:stretch>
                  <a:fillRect l="-292" t="-3262"/>
                </a:stretch>
              </a:blipFill>
              <a:ln>
                <a:solidFill>
                  <a:schemeClr val="bg2">
                    <a:lumMod val="20000"/>
                    <a:lumOff val="8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376654"/>
            <a:ext cx="10063163" cy="1015584"/>
          </a:xfrm>
          <a:ln w="38100">
            <a:solidFill>
              <a:schemeClr val="bg2">
                <a:lumMod val="40000"/>
                <a:lumOff val="60000"/>
              </a:schemeClr>
            </a:solidFill>
          </a:ln>
        </p:spPr>
        <p:txBody>
          <a:bodyPr>
            <a:normAutofit fontScale="90000"/>
          </a:bodyPr>
          <a:lstStyle/>
          <a:p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Optimal Multi-Period Dispatch of Distributed Energy Resources in Unbalanced Distribution Feeders</a:t>
            </a:r>
          </a:p>
        </p:txBody>
      </p:sp>
    </p:spTree>
    <p:extLst>
      <p:ext uri="{BB962C8B-B14F-4D97-AF65-F5344CB8AC3E}">
        <p14:creationId xmlns:p14="http://schemas.microsoft.com/office/powerpoint/2010/main" val="372111144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BE6767-30AA-41AB-8C0B-29F30741AF7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77687" y="2248664"/>
                <a:ext cx="10418988" cy="4286531"/>
              </a:xfrm>
              <a:ln>
                <a:solidFill>
                  <a:schemeClr val="bg2">
                    <a:lumMod val="20000"/>
                    <a:lumOff val="80000"/>
                  </a:schemeClr>
                </a:solidFill>
              </a:ln>
            </p:spPr>
            <p:txBody>
              <a:bodyPr>
                <a:normAutofit/>
              </a:bodyPr>
              <a:lstStyle/>
              <a:p>
                <a:pPr marL="182880" lvl="1" indent="0">
                  <a:buNone/>
                </a:pPr>
                <a:r>
                  <a:rPr lang="en-US" sz="2800" dirty="0"/>
                  <a:t>Case Study Description</a:t>
                </a:r>
              </a:p>
              <a:p>
                <a:pPr lvl="1"/>
                <a:r>
                  <a:rPr lang="en-US" dirty="0"/>
                  <a:t>Three-phase OPF is run in a receding horizon fashion with prediction horizon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30</m:t>
                    </m:r>
                  </m:oMath>
                </a14:m>
                <a:r>
                  <a:rPr lang="en-US" dirty="0"/>
                  <a:t> time-steps, for the dispatch of controllable assets of the network to </a:t>
                </a:r>
                <a:r>
                  <a:rPr lang="en-US" b="1" dirty="0"/>
                  <a:t>minimize network losses.</a:t>
                </a:r>
              </a:p>
              <a:p>
                <a:pPr lvl="1"/>
                <a:endParaRPr lang="en-US" b="1" dirty="0"/>
              </a:p>
              <a:p>
                <a:pPr lvl="1"/>
                <a:r>
                  <a:rPr lang="en-US" dirty="0"/>
                  <a:t>Set-points provided by the solutions of the SOCP are used to initialize an NLP to provide a feasible solution.</a:t>
                </a:r>
              </a:p>
              <a:p>
                <a:pPr lvl="2"/>
                <a:r>
                  <a:rPr lang="en-US" dirty="0"/>
                  <a:t>SOCP modeled in </a:t>
                </a:r>
                <a:r>
                  <a:rPr lang="en-US" dirty="0" err="1">
                    <a:solidFill>
                      <a:srgbClr val="C2A1D3"/>
                    </a:solidFill>
                  </a:rPr>
                  <a:t>JuMP</a:t>
                </a:r>
                <a:r>
                  <a:rPr lang="en-US" dirty="0"/>
                  <a:t>, with </a:t>
                </a:r>
                <a:r>
                  <a:rPr lang="en-US" dirty="0">
                    <a:solidFill>
                      <a:srgbClr val="C2A1D3"/>
                    </a:solidFill>
                  </a:rPr>
                  <a:t>Julia</a:t>
                </a:r>
                <a:r>
                  <a:rPr lang="en-US" dirty="0"/>
                  <a:t> and solved using GUROBI.</a:t>
                </a:r>
              </a:p>
              <a:p>
                <a:pPr lvl="3"/>
                <a:r>
                  <a:rPr lang="en-US" dirty="0"/>
                  <a:t>Multi-period SOCP has</a:t>
                </a:r>
              </a:p>
              <a:p>
                <a:pPr lvl="4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108</m:t>
                    </m:r>
                  </m:oMath>
                </a14:m>
                <a:r>
                  <a:rPr lang="en-US" i="0" dirty="0">
                    <a:latin typeface="+mj-lt"/>
                  </a:rPr>
                  <a:t>k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variables (k as in thousand)</a:t>
                </a:r>
              </a:p>
              <a:p>
                <a:pPr lvl="4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48</m:t>
                    </m:r>
                  </m:oMath>
                </a14:m>
                <a:r>
                  <a:rPr lang="en-US" i="0" dirty="0">
                    <a:latin typeface="+mj-lt"/>
                  </a:rPr>
                  <a:t>k</a:t>
                </a:r>
                <a:r>
                  <a:rPr lang="en-US" dirty="0"/>
                  <a:t> linear constraints</a:t>
                </a:r>
              </a:p>
              <a:p>
                <a:pPr lvl="4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81</m:t>
                    </m:r>
                  </m:oMath>
                </a14:m>
                <a:r>
                  <a:rPr lang="en-US" i="0" dirty="0">
                    <a:latin typeface="+mj-lt"/>
                  </a:rPr>
                  <a:t>k</a:t>
                </a:r>
                <a:r>
                  <a:rPr lang="en-US" dirty="0"/>
                  <a:t> SOC constraints</a:t>
                </a:r>
              </a:p>
              <a:p>
                <a:pPr marL="182880" lvl="1" indent="0">
                  <a:buNone/>
                </a:pPr>
                <a:endParaRPr lang="en-US" dirty="0"/>
              </a:p>
              <a:p>
                <a:pPr marL="18288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BE6767-30AA-41AB-8C0B-29F30741AF7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77687" y="2248664"/>
                <a:ext cx="10418988" cy="4286531"/>
              </a:xfrm>
              <a:blipFill>
                <a:blip r:embed="rId3"/>
                <a:stretch>
                  <a:fillRect l="-292" t="-3262" r="-1227"/>
                </a:stretch>
              </a:blipFill>
              <a:ln>
                <a:solidFill>
                  <a:schemeClr val="bg2">
                    <a:lumMod val="20000"/>
                    <a:lumOff val="8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376654"/>
            <a:ext cx="10063163" cy="1015584"/>
          </a:xfrm>
          <a:ln w="38100">
            <a:solidFill>
              <a:schemeClr val="bg2">
                <a:lumMod val="40000"/>
                <a:lumOff val="60000"/>
              </a:schemeClr>
            </a:solidFill>
          </a:ln>
        </p:spPr>
        <p:txBody>
          <a:bodyPr>
            <a:normAutofit fontScale="90000"/>
          </a:bodyPr>
          <a:lstStyle/>
          <a:p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Optimal Multi-Period Dispatch of Distributed Energy Resources in Unbalanced Distribution Feeders</a:t>
            </a:r>
          </a:p>
        </p:txBody>
      </p:sp>
    </p:spTree>
    <p:extLst>
      <p:ext uri="{BB962C8B-B14F-4D97-AF65-F5344CB8AC3E}">
        <p14:creationId xmlns:p14="http://schemas.microsoft.com/office/powerpoint/2010/main" val="37187394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9609" y="357929"/>
            <a:ext cx="7012781" cy="207899"/>
          </a:xfrm>
          <a:ln w="635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11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Large Scale Multi-Period Optimal Power Flow With Energy Storage Systems Using Differential Dynamic Programming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FA94DA-B1D5-F9D7-A3D6-CD79D713F9E1}"/>
              </a:ext>
            </a:extLst>
          </p:cNvPr>
          <p:cNvSpPr txBox="1"/>
          <p:nvPr/>
        </p:nvSpPr>
        <p:spPr>
          <a:xfrm>
            <a:off x="952500" y="1030100"/>
            <a:ext cx="10848975" cy="369332"/>
          </a:xfrm>
          <a:prstGeom prst="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Optimization Problem Formulation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037C233-0EA0-5A83-D22D-15C9C8DA32E4}"/>
                  </a:ext>
                </a:extLst>
              </p:cNvPr>
              <p:cNvSpPr txBox="1"/>
              <p:nvPr/>
            </p:nvSpPr>
            <p:spPr>
              <a:xfrm>
                <a:off x="952500" y="3271069"/>
                <a:ext cx="10848975" cy="1776577"/>
              </a:xfrm>
              <a:prstGeom prst="rect">
                <a:avLst/>
              </a:prstGeom>
              <a:noFill/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Where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is a vector of dual variables associated with each equality constraint defined in </a:t>
                </a:r>
                <a:r>
                  <a:rPr lang="en-US" dirty="0">
                    <a:solidFill>
                      <a:schemeClr val="bg1"/>
                    </a:solidFill>
                    <a:hlinkClick r:id="rId2" action="ppaction://hlinksldjump"/>
                  </a:rPr>
                  <a:t>[20b]</a:t>
                </a:r>
                <a:endParaRPr lang="en-US" dirty="0">
                  <a:solidFill>
                    <a:schemeClr val="bg1"/>
                  </a:solidFill>
                </a:endParaRPr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In the same reference,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is a vector of inequality constraints representing generator active and reactive power limits, bus voltage bounds and line loading constraints with a vector of corresponding slack variables,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.</a:t>
                </a:r>
              </a:p>
              <a:p>
                <a:r>
                  <a:rPr lang="en-US" b="0" dirty="0">
                    <a:solidFill>
                      <a:schemeClr val="bg1"/>
                    </a:solidFill>
                  </a:rPr>
                  <a:t>Introduced in SUGAR: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is a ‘feasibility current’ at each node and is minimized according to a large weight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.</a:t>
                </a:r>
              </a:p>
              <a:p>
                <a:endParaRPr lang="en-US" dirty="0">
                  <a:solidFill>
                    <a:schemeClr val="bg1"/>
                  </a:solidFill>
                </a:endParaRPr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In a feasible optimal dispatch solution, all feasible current sources will be equal to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.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037C233-0EA0-5A83-D22D-15C9C8DA32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500" y="3271069"/>
                <a:ext cx="10848975" cy="1776577"/>
              </a:xfrm>
              <a:prstGeom prst="rect">
                <a:avLst/>
              </a:prstGeom>
              <a:blipFill>
                <a:blip r:embed="rId3"/>
                <a:stretch>
                  <a:fillRect l="-393" t="-1706" r="-393" b="-4437"/>
                </a:stretch>
              </a:blipFill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1036E9A6-CA8D-6C2A-226E-22E5B89FA3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500" y="1535569"/>
            <a:ext cx="6582694" cy="1428949"/>
          </a:xfrm>
          <a:prstGeom prst="rect">
            <a:avLst/>
          </a:prstGeom>
          <a:ln>
            <a:solidFill>
              <a:srgbClr val="FFFF00"/>
            </a:solidFill>
          </a:ln>
        </p:spPr>
      </p:pic>
    </p:spTree>
    <p:extLst>
      <p:ext uri="{BB962C8B-B14F-4D97-AF65-F5344CB8AC3E}">
        <p14:creationId xmlns:p14="http://schemas.microsoft.com/office/powerpoint/2010/main" val="55834003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BE6767-30AA-41AB-8C0B-29F30741AF7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77687" y="2248664"/>
                <a:ext cx="10418988" cy="4286531"/>
              </a:xfrm>
              <a:ln>
                <a:solidFill>
                  <a:schemeClr val="bg2">
                    <a:lumMod val="20000"/>
                    <a:lumOff val="80000"/>
                  </a:schemeClr>
                </a:solidFill>
              </a:ln>
            </p:spPr>
            <p:txBody>
              <a:bodyPr>
                <a:normAutofit/>
              </a:bodyPr>
              <a:lstStyle/>
              <a:p>
                <a:pPr marL="182880" lvl="1" indent="0">
                  <a:buNone/>
                </a:pPr>
                <a:r>
                  <a:rPr lang="en-US" sz="2800" dirty="0"/>
                  <a:t>Case Study Description</a:t>
                </a:r>
              </a:p>
              <a:p>
                <a:pPr lvl="2"/>
                <a:r>
                  <a:rPr lang="en-US" dirty="0"/>
                  <a:t>NLP also modeled in </a:t>
                </a:r>
                <a:r>
                  <a:rPr lang="en-US" dirty="0" err="1">
                    <a:solidFill>
                      <a:srgbClr val="C2A1D3"/>
                    </a:solidFill>
                  </a:rPr>
                  <a:t>JuMP</a:t>
                </a:r>
                <a:r>
                  <a:rPr lang="en-US" dirty="0"/>
                  <a:t>, but solved using IPOPT </a:t>
                </a:r>
                <a:r>
                  <a:rPr lang="en-US" dirty="0">
                    <a:hlinkClick r:id="rId3" action="ppaction://hlinksldjump"/>
                  </a:rPr>
                  <a:t>[36] </a:t>
                </a:r>
                <a:r>
                  <a:rPr lang="en-US" dirty="0"/>
                  <a:t>using the HSL_MA86 solver </a:t>
                </a:r>
                <a:r>
                  <a:rPr lang="en-US" dirty="0">
                    <a:hlinkClick r:id="rId3" action="ppaction://hlinksldjump"/>
                  </a:rPr>
                  <a:t>[37]</a:t>
                </a:r>
                <a:endParaRPr lang="en-US" dirty="0"/>
              </a:p>
              <a:p>
                <a:pPr lvl="3"/>
                <a:r>
                  <a:rPr lang="en-US" dirty="0"/>
                  <a:t>A single-period of the Multi-period SOCP has</a:t>
                </a:r>
              </a:p>
              <a:p>
                <a:pPr lvl="4"/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3.6</m:t>
                    </m:r>
                  </m:oMath>
                </a14:m>
                <a:r>
                  <a:rPr lang="en-US" i="0" dirty="0">
                    <a:latin typeface="+mj-lt"/>
                  </a:rPr>
                  <a:t>k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variables </a:t>
                </a:r>
              </a:p>
              <a:p>
                <a:pPr lvl="4"/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1.6</m:t>
                    </m:r>
                  </m:oMath>
                </a14:m>
                <a:r>
                  <a:rPr lang="en-US" i="0" dirty="0">
                    <a:latin typeface="+mj-lt"/>
                  </a:rPr>
                  <a:t>k</a:t>
                </a:r>
                <a:r>
                  <a:rPr lang="en-US" dirty="0"/>
                  <a:t> linear constraints</a:t>
                </a:r>
              </a:p>
              <a:p>
                <a:pPr lvl="4"/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0.7</m:t>
                    </m:r>
                  </m:oMath>
                </a14:m>
                <a:r>
                  <a:rPr lang="en-US" i="0" dirty="0">
                    <a:latin typeface="+mj-lt"/>
                  </a:rPr>
                  <a:t>k</a:t>
                </a:r>
                <a:r>
                  <a:rPr lang="en-US" dirty="0"/>
                  <a:t> SOC constraints</a:t>
                </a:r>
              </a:p>
              <a:p>
                <a:pPr lvl="4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dirty="0"/>
                  <a:t>k non-linear constraints</a:t>
                </a:r>
              </a:p>
              <a:p>
                <a:pPr marL="182880" lvl="1" indent="0">
                  <a:buNone/>
                </a:pPr>
                <a:endParaRPr lang="en-US" dirty="0"/>
              </a:p>
              <a:p>
                <a:pPr marL="18288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BE6767-30AA-41AB-8C0B-29F30741AF7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77687" y="2248664"/>
                <a:ext cx="10418988" cy="4286531"/>
              </a:xfrm>
              <a:blipFill>
                <a:blip r:embed="rId4"/>
                <a:stretch>
                  <a:fillRect l="-292" t="-3262"/>
                </a:stretch>
              </a:blipFill>
              <a:ln>
                <a:solidFill>
                  <a:schemeClr val="bg2">
                    <a:lumMod val="20000"/>
                    <a:lumOff val="8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376654"/>
            <a:ext cx="10063163" cy="1015584"/>
          </a:xfrm>
          <a:ln w="38100">
            <a:solidFill>
              <a:schemeClr val="bg2">
                <a:lumMod val="40000"/>
                <a:lumOff val="60000"/>
              </a:schemeClr>
            </a:solidFill>
          </a:ln>
        </p:spPr>
        <p:txBody>
          <a:bodyPr>
            <a:normAutofit fontScale="90000"/>
          </a:bodyPr>
          <a:lstStyle/>
          <a:p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Optimal Multi-Period Dispatch of Distributed Energy Resources in Unbalanced Distribution Feeders</a:t>
            </a:r>
          </a:p>
        </p:txBody>
      </p:sp>
    </p:spTree>
    <p:extLst>
      <p:ext uri="{BB962C8B-B14F-4D97-AF65-F5344CB8AC3E}">
        <p14:creationId xmlns:p14="http://schemas.microsoft.com/office/powerpoint/2010/main" val="58596706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BE6767-30AA-41AB-8C0B-29F30741AF7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77687" y="2248664"/>
                <a:ext cx="10418988" cy="4286531"/>
              </a:xfrm>
              <a:ln>
                <a:solidFill>
                  <a:schemeClr val="bg2">
                    <a:lumMod val="20000"/>
                    <a:lumOff val="80000"/>
                  </a:schemeClr>
                </a:solidFill>
              </a:ln>
            </p:spPr>
            <p:txBody>
              <a:bodyPr>
                <a:normAutofit/>
              </a:bodyPr>
              <a:lstStyle/>
              <a:p>
                <a:pPr marL="182880" lvl="1" indent="0">
                  <a:buNone/>
                </a:pPr>
                <a:r>
                  <a:rPr lang="en-US" sz="2800" dirty="0"/>
                  <a:t>Results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dirty="0"/>
                  <a:t> levels for both loads (low and high) and solar PV generation (low and high)</a:t>
                </a:r>
              </a:p>
              <a:p>
                <a:pPr lvl="2"/>
                <a:endParaRPr lang="en-US" dirty="0"/>
              </a:p>
              <a:p>
                <a:pPr lvl="2"/>
                <a:r>
                  <a:rPr lang="en-US" dirty="0"/>
                  <a:t>‘High’ implies Base Values for both Loads as well as solar PV</a:t>
                </a:r>
              </a:p>
              <a:p>
                <a:pPr lvl="2"/>
                <a:endParaRPr lang="en-US" dirty="0"/>
              </a:p>
              <a:p>
                <a:pPr lvl="2"/>
                <a:r>
                  <a:rPr lang="en-US" dirty="0"/>
                  <a:t>‘Low’ implies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50%</m:t>
                    </m:r>
                  </m:oMath>
                </a14:m>
                <a:r>
                  <a:rPr lang="en-US" dirty="0"/>
                  <a:t> of the base values in both cases.</a:t>
                </a:r>
              </a:p>
              <a:p>
                <a:pPr lvl="2"/>
                <a:endParaRPr lang="en-US" dirty="0"/>
              </a:p>
              <a:p>
                <a:pPr lvl="2"/>
                <a:r>
                  <a:rPr lang="en-US" dirty="0"/>
                  <a:t>Thus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en-US" dirty="0"/>
                  <a:t> scenarios are modeled:</a:t>
                </a:r>
              </a:p>
              <a:p>
                <a:pPr lvl="3"/>
                <a:r>
                  <a:rPr lang="en-US" dirty="0"/>
                  <a:t>LL (Low Solar, Low Loads)</a:t>
                </a:r>
              </a:p>
              <a:p>
                <a:pPr lvl="3"/>
                <a:r>
                  <a:rPr lang="en-US" dirty="0"/>
                  <a:t>LH (Low Solar, High Loads)</a:t>
                </a:r>
              </a:p>
              <a:p>
                <a:pPr lvl="3"/>
                <a:r>
                  <a:rPr lang="en-US" dirty="0"/>
                  <a:t>HL (High Solar, Low Loads)</a:t>
                </a:r>
              </a:p>
              <a:p>
                <a:pPr lvl="3"/>
                <a:r>
                  <a:rPr lang="en-US" dirty="0"/>
                  <a:t>HH (High Solar, High Loads)</a:t>
                </a:r>
              </a:p>
              <a:p>
                <a:pPr marL="182880" lvl="1" indent="0">
                  <a:buNone/>
                </a:pPr>
                <a:endParaRPr lang="en-US" dirty="0"/>
              </a:p>
              <a:p>
                <a:pPr marL="18288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BE6767-30AA-41AB-8C0B-29F30741AF7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77687" y="2248664"/>
                <a:ext cx="10418988" cy="4286531"/>
              </a:xfrm>
              <a:blipFill>
                <a:blip r:embed="rId3"/>
                <a:stretch>
                  <a:fillRect l="-292" t="-3262"/>
                </a:stretch>
              </a:blipFill>
              <a:ln>
                <a:solidFill>
                  <a:schemeClr val="bg2">
                    <a:lumMod val="20000"/>
                    <a:lumOff val="8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376654"/>
            <a:ext cx="10063163" cy="1015584"/>
          </a:xfrm>
          <a:ln w="38100">
            <a:solidFill>
              <a:schemeClr val="bg2">
                <a:lumMod val="40000"/>
                <a:lumOff val="60000"/>
              </a:schemeClr>
            </a:solidFill>
          </a:ln>
        </p:spPr>
        <p:txBody>
          <a:bodyPr>
            <a:normAutofit fontScale="90000"/>
          </a:bodyPr>
          <a:lstStyle/>
          <a:p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Optimal Multi-Period Dispatch of Distributed Energy Resources in Unbalanced Distribution Feeders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D17197B-09A9-8B24-6454-3EFD1F676E9A}"/>
              </a:ext>
            </a:extLst>
          </p:cNvPr>
          <p:cNvGrpSpPr/>
          <p:nvPr/>
        </p:nvGrpSpPr>
        <p:grpSpPr>
          <a:xfrm>
            <a:off x="5643019" y="4514687"/>
            <a:ext cx="5373188" cy="1522020"/>
            <a:chOff x="5643019" y="4514687"/>
            <a:chExt cx="5373188" cy="152202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3496649-7A91-4CEB-A7B8-178A281E3C9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48325" y="4514687"/>
              <a:ext cx="5367882" cy="976574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3615D0D-CA21-3628-581E-73B090CDF702}"/>
                </a:ext>
              </a:extLst>
            </p:cNvPr>
            <p:cNvSpPr txBox="1"/>
            <p:nvPr/>
          </p:nvSpPr>
          <p:spPr>
            <a:xfrm>
              <a:off x="5643019" y="5667375"/>
              <a:ext cx="5367882" cy="369332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Different Solar and Load Cases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7504138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BE6767-30AA-41AB-8C0B-29F30741AF7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77687" y="2248664"/>
                <a:ext cx="6932838" cy="4286531"/>
              </a:xfrm>
              <a:ln>
                <a:solidFill>
                  <a:schemeClr val="bg2">
                    <a:lumMod val="20000"/>
                    <a:lumOff val="80000"/>
                  </a:schemeClr>
                </a:solidFill>
              </a:ln>
            </p:spPr>
            <p:txBody>
              <a:bodyPr>
                <a:normAutofit/>
              </a:bodyPr>
              <a:lstStyle/>
              <a:p>
                <a:pPr marL="182880" lvl="1" indent="0">
                  <a:buNone/>
                </a:pPr>
                <a:r>
                  <a:rPr lang="en-US" sz="2800" dirty="0"/>
                  <a:t>Results</a:t>
                </a:r>
              </a:p>
              <a:p>
                <a:pPr lvl="1"/>
                <a:r>
                  <a:rPr lang="en-US" dirty="0"/>
                  <a:t>Optimality gap always below 3% for different solar penetration levels.</a:t>
                </a:r>
              </a:p>
              <a:p>
                <a:pPr lvl="1"/>
                <a:r>
                  <a:rPr lang="en-US" dirty="0"/>
                  <a:t>Feasible solutions always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&lt;1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−5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𝑝𝑢</m:t>
                    </m:r>
                  </m:oMath>
                </a14:m>
                <a:r>
                  <a:rPr lang="en-US" dirty="0"/>
                  <a:t> difference).</a:t>
                </a:r>
              </a:p>
              <a:p>
                <a:pPr lvl="1"/>
                <a:r>
                  <a:rPr lang="en-US" dirty="0"/>
                  <a:t>Solution times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&lt;45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NLP total time assuming parallelized operation over every single time step.</a:t>
                </a:r>
              </a:p>
              <a:p>
                <a:pPr marL="182880" lvl="1" indent="0">
                  <a:buNone/>
                </a:pPr>
                <a:endParaRPr lang="en-US" dirty="0"/>
              </a:p>
              <a:p>
                <a:pPr marL="18288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BE6767-30AA-41AB-8C0B-29F30741AF7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77687" y="2248664"/>
                <a:ext cx="6932838" cy="4286531"/>
              </a:xfrm>
              <a:blipFill>
                <a:blip r:embed="rId3"/>
                <a:stretch>
                  <a:fillRect l="-439" t="-3262"/>
                </a:stretch>
              </a:blipFill>
              <a:ln>
                <a:solidFill>
                  <a:schemeClr val="bg2">
                    <a:lumMod val="20000"/>
                    <a:lumOff val="8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376654"/>
            <a:ext cx="10063163" cy="1015584"/>
          </a:xfrm>
          <a:ln w="38100">
            <a:solidFill>
              <a:schemeClr val="bg2">
                <a:lumMod val="40000"/>
                <a:lumOff val="60000"/>
              </a:schemeClr>
            </a:solidFill>
          </a:ln>
        </p:spPr>
        <p:txBody>
          <a:bodyPr>
            <a:normAutofit fontScale="90000"/>
          </a:bodyPr>
          <a:lstStyle/>
          <a:p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Optimal Multi-Period Dispatch of Distributed Energy Resources in Unbalanced Distribution Feeders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D40625B-79B9-1450-D829-09C941F20122}"/>
              </a:ext>
            </a:extLst>
          </p:cNvPr>
          <p:cNvGrpSpPr/>
          <p:nvPr/>
        </p:nvGrpSpPr>
        <p:grpSpPr>
          <a:xfrm>
            <a:off x="8122850" y="2248664"/>
            <a:ext cx="3954850" cy="2341016"/>
            <a:chOff x="8122850" y="2248664"/>
            <a:chExt cx="3954850" cy="234101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C6E046F-33D8-BF1D-A651-91699831568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22850" y="2248664"/>
              <a:ext cx="3954850" cy="1486065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D15F088-A73A-D7DB-7436-5B55324DD9BF}"/>
                </a:ext>
              </a:extLst>
            </p:cNvPr>
            <p:cNvSpPr txBox="1"/>
            <p:nvPr/>
          </p:nvSpPr>
          <p:spPr>
            <a:xfrm>
              <a:off x="8122850" y="3943349"/>
              <a:ext cx="3954850" cy="646331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Table: Comparison of the Optimality Gap Values of SOCP and NLP.</a:t>
              </a: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6BCC5B2B-08F9-3951-F0F1-1ABA23337A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05238" y="4798300"/>
            <a:ext cx="3653933" cy="12977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66528029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549704-23C4-B094-622E-8880D581D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746B68-8B8A-22C0-9957-1D01E835E2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>
                <a:hlinkClick r:id="rId2"/>
              </a:rPr>
              <a:t>[22]</a:t>
            </a:r>
            <a:r>
              <a:rPr lang="en-IN" dirty="0"/>
              <a:t> Nazir, N., &amp; </a:t>
            </a:r>
            <a:r>
              <a:rPr lang="en-IN" dirty="0" err="1"/>
              <a:t>Almassalkhi</a:t>
            </a:r>
            <a:r>
              <a:rPr lang="en-IN" dirty="0"/>
              <a:t>, M. (2018). Receding-Horizon Optimization of Unbalanced Distribution Systems with Time-Scale Separation for Discrete and Continuous Control Devices. 2018 Power Systems Computation Conference (PSCC). IEEE. </a:t>
            </a:r>
            <a:r>
              <a:rPr lang="en-IN" dirty="0" err="1"/>
              <a:t>doi</a:t>
            </a:r>
            <a:r>
              <a:rPr lang="en-IN" dirty="0"/>
              <a:t>: 10.23919/PSCC.2018.8442555</a:t>
            </a:r>
          </a:p>
          <a:p>
            <a:r>
              <a:rPr lang="en-IN" dirty="0">
                <a:hlinkClick r:id="rId3"/>
              </a:rPr>
              <a:t>[36] </a:t>
            </a:r>
            <a:r>
              <a:rPr lang="en-IN" dirty="0"/>
              <a:t> </a:t>
            </a:r>
            <a:r>
              <a:rPr lang="en-US" dirty="0" err="1"/>
              <a:t>Wächter</a:t>
            </a:r>
            <a:r>
              <a:rPr lang="en-US" dirty="0"/>
              <a:t>, A., &amp; </a:t>
            </a:r>
            <a:r>
              <a:rPr lang="en-US" dirty="0" err="1"/>
              <a:t>Biegler</a:t>
            </a:r>
            <a:r>
              <a:rPr lang="en-US" dirty="0"/>
              <a:t>, L. T. (2006). On the implementation of an interior-point filter line-search algorithm for large-scale nonlinear programming. Math. Program., 106(1), 25–57. </a:t>
            </a:r>
            <a:r>
              <a:rPr lang="en-US" dirty="0" err="1"/>
              <a:t>doi</a:t>
            </a:r>
            <a:r>
              <a:rPr lang="en-US" dirty="0"/>
              <a:t>: 10.1007/s10107-004-0559-y</a:t>
            </a:r>
          </a:p>
          <a:p>
            <a:r>
              <a:rPr lang="en-US" dirty="0">
                <a:hlinkClick r:id="rId4"/>
              </a:rPr>
              <a:t>[37] </a:t>
            </a:r>
            <a:r>
              <a:rPr lang="en-US" dirty="0"/>
              <a:t>HSL - Home Page. (2023, May 24). Retrieved from </a:t>
            </a:r>
            <a:r>
              <a:rPr lang="en-US" dirty="0">
                <a:hlinkClick r:id="rId5"/>
              </a:rPr>
              <a:t>https://www.hsl.rl.ac.uk</a:t>
            </a:r>
            <a:endParaRPr lang="en-US" dirty="0"/>
          </a:p>
          <a:p>
            <a:r>
              <a:rPr lang="en-US" dirty="0">
                <a:hlinkClick r:id="rId6" action="ppaction://hlinkfile"/>
              </a:rPr>
              <a:t>[16b]</a:t>
            </a:r>
            <a:r>
              <a:rPr lang="en-US" dirty="0"/>
              <a:t> </a:t>
            </a:r>
            <a:r>
              <a:rPr lang="en-US" dirty="0" err="1"/>
              <a:t>Briglia</a:t>
            </a:r>
            <a:r>
              <a:rPr lang="en-US" dirty="0"/>
              <a:t>, E., </a:t>
            </a:r>
            <a:r>
              <a:rPr lang="en-US" dirty="0" err="1"/>
              <a:t>Alaggia</a:t>
            </a:r>
            <a:r>
              <a:rPr lang="en-US" dirty="0"/>
              <a:t>, S., &amp; Paganini, F. (2017). Distribution network management based on optimal power flow: Integration of discrete decision variables. 2017 51st Annual Conference on Information Sciences and Systems (CISS). IEEE. </a:t>
            </a:r>
            <a:r>
              <a:rPr lang="en-US" dirty="0" err="1"/>
              <a:t>doi</a:t>
            </a:r>
            <a:r>
              <a:rPr lang="en-US" dirty="0"/>
              <a:t>: 10.1109/CISS.2017.7926079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2363452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549704-23C4-B094-622E-8880D581D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746B68-8B8A-22C0-9957-1D01E835E2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[20b] </a:t>
            </a:r>
            <a:r>
              <a:rPr lang="en-US" dirty="0"/>
              <a:t>Pandey, A., Agarwal, A., &amp; Pileggi, L. (2020). Incremental Model Building Homotopy Approach for Solving Exact AC-Constrained Optimal Power Flow. </a:t>
            </a:r>
            <a:r>
              <a:rPr lang="en-US" dirty="0" err="1"/>
              <a:t>arXiv</a:t>
            </a:r>
            <a:r>
              <a:rPr lang="en-US" dirty="0"/>
              <a:t>, 2011.00587. Retrieved from </a:t>
            </a:r>
            <a:r>
              <a:rPr lang="en-US" dirty="0">
                <a:hlinkClick r:id="rId3"/>
              </a:rPr>
              <a:t>https://arxiv.org/abs/2011.00587v1</a:t>
            </a:r>
            <a:endParaRPr lang="en-US" dirty="0"/>
          </a:p>
          <a:p>
            <a:r>
              <a:rPr lang="en-US" dirty="0">
                <a:hlinkClick r:id="rId4"/>
              </a:rPr>
              <a:t>[23b] </a:t>
            </a:r>
            <a:r>
              <a:rPr lang="en-US" dirty="0"/>
              <a:t>Pillage, L. (1998). Electronic Circuit &amp; System Simulation Methods (SRE). McGraw-Hill Professional. Retrieved from https://www.amazon.com/Electronic-Circuit-System-Simulation-Methods/dp/0070501696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99572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9609" y="357929"/>
            <a:ext cx="7012781" cy="207899"/>
          </a:xfrm>
          <a:ln w="635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11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Large Scale Multi-Period Optimal Power Flow With Energy Storage Systems Using Differential Dynamic Programming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FA94DA-B1D5-F9D7-A3D6-CD79D713F9E1}"/>
              </a:ext>
            </a:extLst>
          </p:cNvPr>
          <p:cNvSpPr txBox="1"/>
          <p:nvPr/>
        </p:nvSpPr>
        <p:spPr>
          <a:xfrm>
            <a:off x="952500" y="1030100"/>
            <a:ext cx="10848975" cy="369332"/>
          </a:xfrm>
          <a:prstGeom prst="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Optimization Problem Formulation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036E9A6-CA8D-6C2A-226E-22E5B89FA3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4870" y="1525185"/>
            <a:ext cx="4114800" cy="893227"/>
          </a:xfrm>
          <a:prstGeom prst="rect">
            <a:avLst/>
          </a:prstGeom>
          <a:ln>
            <a:solidFill>
              <a:srgbClr val="FFFF00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1FF624E-02DC-2632-3766-BEA734F66F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4870" y="2648088"/>
            <a:ext cx="3782430" cy="3985990"/>
          </a:xfrm>
          <a:prstGeom prst="rect">
            <a:avLst/>
          </a:prstGeom>
          <a:ln>
            <a:solidFill>
              <a:srgbClr val="FFFF00"/>
            </a:solidFill>
          </a:ln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B4AB40D6-6F63-A633-01A7-A85C59703FAB}"/>
              </a:ext>
            </a:extLst>
          </p:cNvPr>
          <p:cNvGrpSpPr/>
          <p:nvPr/>
        </p:nvGrpSpPr>
        <p:grpSpPr>
          <a:xfrm>
            <a:off x="8048625" y="1664056"/>
            <a:ext cx="3591384" cy="1764944"/>
            <a:chOff x="6858000" y="3045374"/>
            <a:chExt cx="3591384" cy="1764944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C13106A-AC0F-FA98-1604-1F18722D26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58000" y="3045374"/>
              <a:ext cx="3591384" cy="880110"/>
            </a:xfrm>
            <a:prstGeom prst="rect">
              <a:avLst/>
            </a:prstGeom>
            <a:ln>
              <a:solidFill>
                <a:srgbClr val="FFFF00"/>
              </a:solidFill>
            </a:ln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B7E2BB84-1FA3-A701-0D01-167A01031F3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858000" y="3925484"/>
              <a:ext cx="3591384" cy="884834"/>
            </a:xfrm>
            <a:prstGeom prst="rect">
              <a:avLst/>
            </a:prstGeom>
            <a:ln>
              <a:solidFill>
                <a:srgbClr val="FFFF00"/>
              </a:solidFill>
            </a:ln>
          </p:spPr>
        </p:pic>
      </p:grp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9F0CAD6-B19F-7374-4D83-07B2195D53FF}"/>
              </a:ext>
            </a:extLst>
          </p:cNvPr>
          <p:cNvCxnSpPr/>
          <p:nvPr/>
        </p:nvCxnSpPr>
        <p:spPr>
          <a:xfrm flipH="1">
            <a:off x="1876425" y="2266950"/>
            <a:ext cx="713184" cy="381138"/>
          </a:xfrm>
          <a:prstGeom prst="straightConnector1">
            <a:avLst/>
          </a:prstGeom>
          <a:ln w="28575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DD44AAD-F559-5A5C-4EBE-3A6A65D8BC3C}"/>
              </a:ext>
            </a:extLst>
          </p:cNvPr>
          <p:cNvCxnSpPr/>
          <p:nvPr/>
        </p:nvCxnSpPr>
        <p:spPr>
          <a:xfrm>
            <a:off x="3905250" y="2342681"/>
            <a:ext cx="4143375" cy="201484"/>
          </a:xfrm>
          <a:prstGeom prst="straightConnector1">
            <a:avLst/>
          </a:prstGeom>
          <a:ln w="28575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072F859-0B1C-A39C-1C2E-095A5562AFCB}"/>
              </a:ext>
            </a:extLst>
          </p:cNvPr>
          <p:cNvSpPr txBox="1"/>
          <p:nvPr/>
        </p:nvSpPr>
        <p:spPr>
          <a:xfrm>
            <a:off x="5924550" y="4152900"/>
            <a:ext cx="5391150" cy="369332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Reference [20b] equations.</a:t>
            </a:r>
          </a:p>
        </p:txBody>
      </p:sp>
    </p:spTree>
    <p:extLst>
      <p:ext uri="{BB962C8B-B14F-4D97-AF65-F5344CB8AC3E}">
        <p14:creationId xmlns:p14="http://schemas.microsoft.com/office/powerpoint/2010/main" val="30704277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9609" y="357929"/>
            <a:ext cx="7012781" cy="207899"/>
          </a:xfrm>
          <a:ln w="635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11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Large Scale Multi-Period Optimal Power Flow With Energy Storage Systems Using Differential Dynamic Programming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FA94DA-B1D5-F9D7-A3D6-CD79D713F9E1}"/>
              </a:ext>
            </a:extLst>
          </p:cNvPr>
          <p:cNvSpPr txBox="1"/>
          <p:nvPr/>
        </p:nvSpPr>
        <p:spPr>
          <a:xfrm>
            <a:off x="952500" y="1030100"/>
            <a:ext cx="10848975" cy="369332"/>
          </a:xfrm>
          <a:prstGeom prst="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Optimization Problem Formulation: Sugar ACOPF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072F859-0B1C-A39C-1C2E-095A5562AFCB}"/>
                  </a:ext>
                </a:extLst>
              </p:cNvPr>
              <p:cNvSpPr txBox="1"/>
              <p:nvPr/>
            </p:nvSpPr>
            <p:spPr>
              <a:xfrm>
                <a:off x="6667500" y="1679038"/>
                <a:ext cx="5391150" cy="2585323"/>
              </a:xfrm>
              <a:prstGeom prst="rect">
                <a:avLst/>
              </a:prstGeom>
              <a:noFill/>
              <a:ln>
                <a:solidFill>
                  <a:srgbClr val="92D05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SUGAR defines a set of the modified KKT conditions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𝐴𝐶𝑂𝑃𝐹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representing the first order optimality conditions to ensure a local minimum is reached.</a:t>
                </a:r>
              </a:p>
              <a:p>
                <a:endParaRPr lang="en-US" dirty="0">
                  <a:solidFill>
                    <a:schemeClr val="bg1"/>
                  </a:solidFill>
                </a:endParaRPr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The non-linear KKT equations are solved for using Newton-Raphson.</a:t>
                </a:r>
              </a:p>
              <a:p>
                <a:endParaRPr lang="en-US" dirty="0">
                  <a:solidFill>
                    <a:schemeClr val="bg1"/>
                  </a:solidFill>
                </a:endParaRPr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Each iteration, the Newton-Raphson constructs a Hessian of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𝐴𝐶𝑂𝑃𝐹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.</a:t>
                </a:r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072F859-0B1C-A39C-1C2E-095A5562AF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7500" y="1679038"/>
                <a:ext cx="5391150" cy="2585323"/>
              </a:xfrm>
              <a:prstGeom prst="rect">
                <a:avLst/>
              </a:prstGeom>
              <a:blipFill>
                <a:blip r:embed="rId2"/>
                <a:stretch>
                  <a:fillRect l="-903" t="-937" r="-677" b="-2342"/>
                </a:stretch>
              </a:blipFill>
              <a:ln>
                <a:solidFill>
                  <a:srgbClr val="92D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B5439B0E-F261-858C-AD4F-97062630B3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435" y="1666875"/>
            <a:ext cx="5703141" cy="3086406"/>
          </a:xfrm>
          <a:prstGeom prst="rect">
            <a:avLst/>
          </a:prstGeom>
          <a:ln>
            <a:solidFill>
              <a:srgbClr val="92D050"/>
            </a:solidFill>
          </a:ln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314A5FAE-F7CA-9678-D67D-1EB5B0F3840D}"/>
              </a:ext>
            </a:extLst>
          </p:cNvPr>
          <p:cNvGrpSpPr/>
          <p:nvPr/>
        </p:nvGrpSpPr>
        <p:grpSpPr>
          <a:xfrm>
            <a:off x="402573" y="5376921"/>
            <a:ext cx="8479992" cy="828797"/>
            <a:chOff x="402573" y="5376921"/>
            <a:chExt cx="8479992" cy="828797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02DC926A-3E91-7D60-B279-C989BD32FF6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2573" y="5376921"/>
              <a:ext cx="2675572" cy="828797"/>
            </a:xfrm>
            <a:prstGeom prst="rect">
              <a:avLst/>
            </a:prstGeom>
            <a:ln>
              <a:solidFill>
                <a:srgbClr val="92D050"/>
              </a:solidFill>
            </a:ln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AFFBD95D-3319-E142-62A9-436B971625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078145" y="5376921"/>
              <a:ext cx="3148387" cy="828797"/>
            </a:xfrm>
            <a:prstGeom prst="rect">
              <a:avLst/>
            </a:prstGeom>
            <a:ln>
              <a:solidFill>
                <a:srgbClr val="92D050"/>
              </a:solidFill>
            </a:ln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58B91A39-DF51-4200-C237-2BFBA4F0A47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226532" y="5376921"/>
              <a:ext cx="2656033" cy="828797"/>
            </a:xfrm>
            <a:prstGeom prst="rect">
              <a:avLst/>
            </a:prstGeom>
            <a:ln>
              <a:solidFill>
                <a:srgbClr val="92D050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35817434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9609" y="357929"/>
            <a:ext cx="7012781" cy="207899"/>
          </a:xfrm>
          <a:ln w="635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11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Large Scale Multi-Period Optimal Power Flow With Energy Storage Systems Using Differential Dynamic Programming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FA94DA-B1D5-F9D7-A3D6-CD79D713F9E1}"/>
              </a:ext>
            </a:extLst>
          </p:cNvPr>
          <p:cNvSpPr txBox="1"/>
          <p:nvPr/>
        </p:nvSpPr>
        <p:spPr>
          <a:xfrm>
            <a:off x="952500" y="1030100"/>
            <a:ext cx="10848975" cy="369332"/>
          </a:xfrm>
          <a:prstGeom prst="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Optimization Problem Formulation: SUGAR ACOPF – Diode Limiting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072F859-0B1C-A39C-1C2E-095A5562AFCB}"/>
                  </a:ext>
                </a:extLst>
              </p:cNvPr>
              <p:cNvSpPr txBox="1"/>
              <p:nvPr/>
            </p:nvSpPr>
            <p:spPr>
              <a:xfrm>
                <a:off x="650223" y="2739816"/>
                <a:ext cx="5391150" cy="3970318"/>
              </a:xfrm>
              <a:prstGeom prst="rect">
                <a:avLst/>
              </a:prstGeom>
              <a:noFill/>
              <a:ln>
                <a:solidFill>
                  <a:srgbClr val="92D05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Inequality constraints are solved using an interior point method that gradually constrains the function shown in (9).</a:t>
                </a:r>
              </a:p>
              <a:p>
                <a:endParaRPr lang="en-US" dirty="0">
                  <a:solidFill>
                    <a:schemeClr val="bg1"/>
                  </a:solidFill>
                </a:endParaRPr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Each iteration of the interior point method requires robust limiting to ensure variables do not exceed their operating limits. </a:t>
                </a:r>
              </a:p>
              <a:p>
                <a:endParaRPr lang="en-US" dirty="0">
                  <a:solidFill>
                    <a:schemeClr val="bg1"/>
                  </a:solidFill>
                </a:endParaRPr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‘Diode limiting methods’ from </a:t>
                </a:r>
                <a:r>
                  <a:rPr lang="en-US" dirty="0">
                    <a:solidFill>
                      <a:schemeClr val="bg1"/>
                    </a:solidFill>
                    <a:hlinkClick r:id="rId2" action="ppaction://hlinksldjump"/>
                  </a:rPr>
                  <a:t>[23b]</a:t>
                </a:r>
                <a:r>
                  <a:rPr lang="en-US" dirty="0">
                    <a:solidFill>
                      <a:schemeClr val="bg1"/>
                    </a:solidFill>
                  </a:rPr>
                  <a:t> ensure each primal variable and associated slack variable is individually limited, with a factor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respectively (12-13).</a:t>
                </a:r>
              </a:p>
              <a:p>
                <a:endParaRPr lang="en-US" dirty="0">
                  <a:solidFill>
                    <a:schemeClr val="bg1"/>
                  </a:solidFill>
                </a:endParaRPr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(14-15) represent damping constants to ensure there’s no inter-iteration oscillation of primal/slack variables.</a:t>
                </a:r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072F859-0B1C-A39C-1C2E-095A5562AF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223" y="2739816"/>
                <a:ext cx="5391150" cy="3970318"/>
              </a:xfrm>
              <a:prstGeom prst="rect">
                <a:avLst/>
              </a:prstGeom>
              <a:blipFill>
                <a:blip r:embed="rId3"/>
                <a:stretch>
                  <a:fillRect l="-903" t="-612" r="-1016" b="-1223"/>
                </a:stretch>
              </a:blipFill>
              <a:ln>
                <a:solidFill>
                  <a:srgbClr val="92D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Group 19">
            <a:extLst>
              <a:ext uri="{FF2B5EF4-FFF2-40B4-BE49-F238E27FC236}">
                <a16:creationId xmlns:a16="http://schemas.microsoft.com/office/drawing/2014/main" id="{314A5FAE-F7CA-9678-D67D-1EB5B0F3840D}"/>
              </a:ext>
            </a:extLst>
          </p:cNvPr>
          <p:cNvGrpSpPr/>
          <p:nvPr/>
        </p:nvGrpSpPr>
        <p:grpSpPr>
          <a:xfrm>
            <a:off x="650223" y="1679038"/>
            <a:ext cx="8479992" cy="828797"/>
            <a:chOff x="402573" y="5376921"/>
            <a:chExt cx="8479992" cy="828797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02DC926A-3E91-7D60-B279-C989BD32FF6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2573" y="5376921"/>
              <a:ext cx="2675572" cy="828797"/>
            </a:xfrm>
            <a:prstGeom prst="rect">
              <a:avLst/>
            </a:prstGeom>
            <a:ln>
              <a:solidFill>
                <a:srgbClr val="92D050"/>
              </a:solidFill>
            </a:ln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AFFBD95D-3319-E142-62A9-436B971625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078145" y="5376921"/>
              <a:ext cx="3148387" cy="828797"/>
            </a:xfrm>
            <a:prstGeom prst="rect">
              <a:avLst/>
            </a:prstGeom>
            <a:ln>
              <a:solidFill>
                <a:srgbClr val="92D050"/>
              </a:solidFill>
            </a:ln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58B91A39-DF51-4200-C237-2BFBA4F0A47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226532" y="5376921"/>
              <a:ext cx="2656033" cy="828797"/>
            </a:xfrm>
            <a:prstGeom prst="rect">
              <a:avLst/>
            </a:prstGeom>
            <a:ln>
              <a:solidFill>
                <a:srgbClr val="92D050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36087277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9609" y="357929"/>
            <a:ext cx="7012781" cy="207899"/>
          </a:xfrm>
          <a:ln w="635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11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Large Scale Multi-Period Optimal Power Flow With Energy Storage Systems Using Differential Dynamic Programming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FA94DA-B1D5-F9D7-A3D6-CD79D713F9E1}"/>
              </a:ext>
            </a:extLst>
          </p:cNvPr>
          <p:cNvSpPr txBox="1"/>
          <p:nvPr/>
        </p:nvSpPr>
        <p:spPr>
          <a:xfrm>
            <a:off x="952500" y="1030100"/>
            <a:ext cx="10848975" cy="369332"/>
          </a:xfrm>
          <a:prstGeom prst="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Optimization Problem Formulation: SUGAR ACOPF – Tx-stepping based Homotopy Method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072F859-0B1C-A39C-1C2E-095A5562AFCB}"/>
                  </a:ext>
                </a:extLst>
              </p:cNvPr>
              <p:cNvSpPr txBox="1"/>
              <p:nvPr/>
            </p:nvSpPr>
            <p:spPr>
              <a:xfrm>
                <a:off x="591534" y="2576164"/>
                <a:ext cx="5391150" cy="3970318"/>
              </a:xfrm>
              <a:prstGeom prst="rect">
                <a:avLst/>
              </a:prstGeom>
              <a:noFill/>
              <a:ln>
                <a:solidFill>
                  <a:srgbClr val="92D05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SUGAR accommodates arbitrary initial conditions by employing a homotopy method that relaxes the non-linear constraints to a trivial problem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, and then sequentially solves a series of sub-problems to the original problem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. </a:t>
                </a:r>
              </a:p>
              <a:p>
                <a:endParaRPr lang="en-US" dirty="0">
                  <a:solidFill>
                    <a:schemeClr val="bg1"/>
                  </a:solidFill>
                </a:endParaRPr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A scalar homotopy factor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∈[0, 1]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is embedded into the non-linear ACOPF formulation and is iteratively decreased from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to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to trace a path in the solution space.</a:t>
                </a:r>
              </a:p>
              <a:p>
                <a:endParaRPr lang="en-US" dirty="0">
                  <a:solidFill>
                    <a:schemeClr val="bg1"/>
                  </a:solidFill>
                </a:endParaRPr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They claim that this works for arbitrary initial conditions and shows robust convergence for ACOPF systems.</a:t>
                </a:r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072F859-0B1C-A39C-1C2E-095A5562AF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534" y="2576164"/>
                <a:ext cx="5391150" cy="3970318"/>
              </a:xfrm>
              <a:prstGeom prst="rect">
                <a:avLst/>
              </a:prstGeom>
              <a:blipFill>
                <a:blip r:embed="rId2"/>
                <a:stretch>
                  <a:fillRect l="-790" t="-766" b="-1378"/>
                </a:stretch>
              </a:blipFill>
              <a:ln>
                <a:solidFill>
                  <a:srgbClr val="92D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3FA0E0D4-C152-C354-27C7-D73C28C571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223" y="1602775"/>
            <a:ext cx="4600575" cy="693903"/>
          </a:xfrm>
          <a:prstGeom prst="rect">
            <a:avLst/>
          </a:prstGeom>
          <a:ln>
            <a:solidFill>
              <a:srgbClr val="92D050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41100D4-9A83-7BBC-6CAD-11B13695F9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4570" y="1602775"/>
            <a:ext cx="4934506" cy="1493337"/>
          </a:xfrm>
          <a:prstGeom prst="rect">
            <a:avLst/>
          </a:prstGeom>
          <a:ln>
            <a:solidFill>
              <a:srgbClr val="92D050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15B024-D5F8-2A4E-01FB-032F845D56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4570" y="3259201"/>
            <a:ext cx="3124617" cy="3159445"/>
          </a:xfrm>
          <a:prstGeom prst="rect">
            <a:avLst/>
          </a:prstGeom>
          <a:ln>
            <a:solidFill>
              <a:srgbClr val="92D050"/>
            </a:solidFill>
          </a:ln>
        </p:spPr>
      </p:pic>
    </p:spTree>
    <p:extLst>
      <p:ext uri="{BB962C8B-B14F-4D97-AF65-F5344CB8AC3E}">
        <p14:creationId xmlns:p14="http://schemas.microsoft.com/office/powerpoint/2010/main" val="40279583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2021-Brand-8-19-21">
      <a:dk1>
        <a:srgbClr val="000000"/>
      </a:dk1>
      <a:lt1>
        <a:srgbClr val="FFFFFF"/>
      </a:lt1>
      <a:dk2>
        <a:srgbClr val="4D4D4D"/>
      </a:dk2>
      <a:lt2>
        <a:srgbClr val="A60F2D"/>
      </a:lt2>
      <a:accent1>
        <a:srgbClr val="CA1237"/>
      </a:accent1>
      <a:accent2>
        <a:srgbClr val="002D61"/>
      </a:accent2>
      <a:accent3>
        <a:srgbClr val="F3E700"/>
      </a:accent3>
      <a:accent4>
        <a:srgbClr val="FF6727"/>
      </a:accent4>
      <a:accent5>
        <a:srgbClr val="AADC24"/>
      </a:accent5>
      <a:accent6>
        <a:srgbClr val="5BC3F5"/>
      </a:accent6>
      <a:hlink>
        <a:srgbClr val="CA1237"/>
      </a:hlink>
      <a:folHlink>
        <a:srgbClr val="FF0000"/>
      </a:folHlink>
    </a:clrScheme>
    <a:fontScheme name="Corbel">
      <a:majorFont>
        <a:latin typeface="Corbel"/>
        <a:ea typeface=""/>
        <a:cs typeface=""/>
      </a:majorFont>
      <a:minorFont>
        <a:latin typeface="Corbe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EDD631CF16A9D4597B7910261C15C8D" ma:contentTypeVersion="8" ma:contentTypeDescription="Create a new document." ma:contentTypeScope="" ma:versionID="6df697ab8c469b327c4ca0ad6150b4d8">
  <xsd:schema xmlns:xsd="http://www.w3.org/2001/XMLSchema" xmlns:xs="http://www.w3.org/2001/XMLSchema" xmlns:p="http://schemas.microsoft.com/office/2006/metadata/properties" xmlns:ns3="07b86a79-a0e0-4fae-97d8-d960552457a2" xmlns:ns4="40f16175-07f6-4179-a7d3-44240c48c007" targetNamespace="http://schemas.microsoft.com/office/2006/metadata/properties" ma:root="true" ma:fieldsID="82c1df116234835aaac4f6705de5e513" ns3:_="" ns4:_="">
    <xsd:import namespace="07b86a79-a0e0-4fae-97d8-d960552457a2"/>
    <xsd:import namespace="40f16175-07f6-4179-a7d3-44240c48c007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MediaLengthInSeconds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7b86a79-a0e0-4fae-97d8-d960552457a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4" nillable="true" ma:displayName="MediaLengthInSeconds" ma:hidden="true" ma:internalName="MediaLengthInSeconds" ma:readOnly="true">
      <xsd:simpleType>
        <xsd:restriction base="dms:Unknown"/>
      </xsd:simpleType>
    </xsd:element>
    <xsd:element name="_activity" ma:index="15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0f16175-07f6-4179-a7d3-44240c48c007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07b86a79-a0e0-4fae-97d8-d960552457a2" xsi:nil="true"/>
  </documentManagement>
</p:properties>
</file>

<file path=customXml/itemProps1.xml><?xml version="1.0" encoding="utf-8"?>
<ds:datastoreItem xmlns:ds="http://schemas.openxmlformats.org/officeDocument/2006/customXml" ds:itemID="{7EFD9054-912F-4B88-91C1-59322474C23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18629C6-1239-43B0-A562-8FCFB8E53B3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7b86a79-a0e0-4fae-97d8-d960552457a2"/>
    <ds:schemaRef ds:uri="40f16175-07f6-4179-a7d3-44240c48c00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F4FE37C-59E4-4EF4-8795-42EF570B5A85}">
  <ds:schemaRefs>
    <ds:schemaRef ds:uri="http://schemas.microsoft.com/office/2006/documentManagement/types"/>
    <ds:schemaRef ds:uri="http://www.w3.org/XML/1998/namespace"/>
    <ds:schemaRef ds:uri="http://purl.org/dc/terms/"/>
    <ds:schemaRef ds:uri="http://schemas.microsoft.com/office/2006/metadata/properties"/>
    <ds:schemaRef ds:uri="http://purl.org/dc/elements/1.1/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40f16175-07f6-4179-a7d3-44240c48c007"/>
    <ds:schemaRef ds:uri="07b86a79-a0e0-4fae-97d8-d960552457a2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3046</TotalTime>
  <Words>4230</Words>
  <Application>Microsoft Office PowerPoint</Application>
  <PresentationFormat>Widescreen</PresentationFormat>
  <Paragraphs>408</Paragraphs>
  <Slides>54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3" baseType="lpstr">
      <vt:lpstr>Arial</vt:lpstr>
      <vt:lpstr>Biome</vt:lpstr>
      <vt:lpstr>Calibri</vt:lpstr>
      <vt:lpstr>Cambria Math</vt:lpstr>
      <vt:lpstr>Century</vt:lpstr>
      <vt:lpstr>Corbel</vt:lpstr>
      <vt:lpstr>Times New Roman</vt:lpstr>
      <vt:lpstr>Wingdings</vt:lpstr>
      <vt:lpstr>Office Theme</vt:lpstr>
      <vt:lpstr>Multi-Period Optimization for Power Distribution Systems with Battery Storage</vt:lpstr>
      <vt:lpstr>Large Scale Multi-Period Optimal Power Flow With Energy Storage Systems Using Differential Dynamic Programming</vt:lpstr>
      <vt:lpstr>Large Scale Multi-Period Optimal Power Flow With Energy Storage Systems Using Differential Dynamic Programming</vt:lpstr>
      <vt:lpstr>Large Scale Multi-Period Optimal Power Flow With Energy Storage Systems Using Differential Dynamic Programming</vt:lpstr>
      <vt:lpstr>Large Scale Multi-Period Optimal Power Flow With Energy Storage Systems Using Differential Dynamic Programming</vt:lpstr>
      <vt:lpstr>Large Scale Multi-Period Optimal Power Flow With Energy Storage Systems Using Differential Dynamic Programming</vt:lpstr>
      <vt:lpstr>Large Scale Multi-Period Optimal Power Flow With Energy Storage Systems Using Differential Dynamic Programming</vt:lpstr>
      <vt:lpstr>Large Scale Multi-Period Optimal Power Flow With Energy Storage Systems Using Differential Dynamic Programming</vt:lpstr>
      <vt:lpstr>Large Scale Multi-Period Optimal Power Flow With Energy Storage Systems Using Differential Dynamic Programming</vt:lpstr>
      <vt:lpstr>Large Scale Multi-Period Optimal Power Flow With Energy Storage Systems Using Differential Dynamic Programming</vt:lpstr>
      <vt:lpstr>Large Scale Multi-Period Optimal Power Flow With Energy Storage Systems Using Differential Dynamic Programming</vt:lpstr>
      <vt:lpstr>Large Scale Multi-Period Optimal Power Flow With Energy Storage Systems Using Differential Dynamic Programming</vt:lpstr>
      <vt:lpstr>Large Scale Multi-Period Optimal Power Flow With Energy Storage Systems Using Differential Dynamic Programming</vt:lpstr>
      <vt:lpstr>Large Scale Multi-Period Optimal Power Flow With Energy Storage Systems Using Differential Dynamic Programming</vt:lpstr>
      <vt:lpstr>Large Scale Multi-Period Optimal Power Flow With Energy Storage Systems Using Differential Dynamic Programming</vt:lpstr>
      <vt:lpstr>Large Scale Multi-Period Optimal Power Flow With Energy Storage Systems Using Differential Dynamic Programming</vt:lpstr>
      <vt:lpstr>Large Scale Multi-Period Optimal Power Flow With Energy Storage Systems Using Differential Dynamic Programming</vt:lpstr>
      <vt:lpstr>Large Scale Multi-Period Optimal Power Flow With Energy Storage Systems Using Differential Dynamic Programming</vt:lpstr>
      <vt:lpstr>Receding-Horizon Optimization of Unbalanced Distribution Systems with Time-Scale Separation for Discrete and Continuous Control Devices</vt:lpstr>
      <vt:lpstr>Receding-Horizon Optimization of Unbalanced Distribution Systems with Time-Scale Separation for Discrete and Continuous Control Devices</vt:lpstr>
      <vt:lpstr>Receding-Horizon Optimization of Unbalanced Distribution Systems with Time-Scale Separation for Discrete and Continuous Control Devices</vt:lpstr>
      <vt:lpstr>Receding-Horizon Optimization of Unbalanced Distribution Systems with Time-Scale Separation for Discrete and Continuous Control Devices</vt:lpstr>
      <vt:lpstr>Receding-Horizon Optimization of Unbalanced Distribution Systems with Time-Scale Separation for Discrete and Continuous Control Devices</vt:lpstr>
      <vt:lpstr>Receding-Horizon Optimization of Unbalanced Distribution Systems with Time-Scale Separation for Discrete and Continuous Control Devices</vt:lpstr>
      <vt:lpstr>Receding-Horizon Optimization of Unbalanced Distribution Systems with Time-Scale Separation for Discrete and Continuous Control Devices</vt:lpstr>
      <vt:lpstr>Receding-Horizon Optimization of Unbalanced Distribution Systems with Time-Scale Separation for Discrete and Continuous Control Devices</vt:lpstr>
      <vt:lpstr>Receding-Horizon Optimization of Unbalanced Distribution Systems with Time-Scale Separation for Discrete and Continuous Control Devices</vt:lpstr>
      <vt:lpstr>Receding-Horizon Optimization of Unbalanced Distribution Systems with Time-Scale Separation for Discrete and Continuous Control Devices</vt:lpstr>
      <vt:lpstr>Receding-Horizon Optimization of Unbalanced Distribution Systems with Time-Scale Separation for Discrete and Continuous Control Devices</vt:lpstr>
      <vt:lpstr>Receding-Horizon Optimization of Unbalanced Distribution Systems with Time-Scale Separation for Discrete and Continuous Control Devices</vt:lpstr>
      <vt:lpstr>Receding-Horizon Optimization of Unbalanced Distribution Systems with Time-Scale Separation for Discrete and Continuous Control Devices</vt:lpstr>
      <vt:lpstr>Receding-Horizon Optimization of Unbalanced Distribution Systems with Time-Scale Separation for Discrete and Continuous Control Devices</vt:lpstr>
      <vt:lpstr>Receding-Horizon Optimization of Unbalanced Distribution Systems with Time-Scale Separation for Discrete and Continuous Control Devices</vt:lpstr>
      <vt:lpstr>Receding-Horizon Optimization of Unbalanced Distribution Systems with Time-Scale Separation for Discrete and Continuous Control Devices</vt:lpstr>
      <vt:lpstr>Receding-Horizon Optimization of Unbalanced Distribution Systems with Time-Scale Separation for Discrete and Continuous Control Devices</vt:lpstr>
      <vt:lpstr>Receding-Horizon Optimization of Unbalanced Distribution Systems with Time-Scale Separation for Discrete and Continuous Control Devices</vt:lpstr>
      <vt:lpstr>Receding-Horizon Optimization of Unbalanced Distribution Systems with Time-Scale Separation for Discrete and Continuous Control Devices</vt:lpstr>
      <vt:lpstr>Optimal Multi-Period Dispatch of Distributed Energy Resources in Unbalanced Distribution Feeders</vt:lpstr>
      <vt:lpstr>Optimal Multi-Period Dispatch of Distributed Energy Resources in Unbalanced Distribution Feeders</vt:lpstr>
      <vt:lpstr>Optimal Multi-Period Dispatch of Distributed Energy Resources in Unbalanced Distribution Feeders</vt:lpstr>
      <vt:lpstr>Optimal Multi-Period Dispatch of Distributed Energy Resources in Unbalanced Distribution Feeders</vt:lpstr>
      <vt:lpstr>Optimal Multi-Period Dispatch of Distributed Energy Resources in Unbalanced Distribution Feeders</vt:lpstr>
      <vt:lpstr>Optimal Multi-Period Dispatch of Distributed Energy Resources in Unbalanced Distribution Feeders</vt:lpstr>
      <vt:lpstr>Optimal Multi-Period Dispatch of Distributed Energy Resources in Unbalanced Distribution Feeders</vt:lpstr>
      <vt:lpstr>Optimal Multi-Period Dispatch of Distributed Energy Resources in Unbalanced Distribution Feeders</vt:lpstr>
      <vt:lpstr>Optimal Multi-Period Dispatch of Distributed Energy Resources in Unbalanced Distribution Feeders</vt:lpstr>
      <vt:lpstr>Optimal Multi-Period Dispatch of Distributed Energy Resources in Unbalanced Distribution Feeders</vt:lpstr>
      <vt:lpstr>Optimal Multi-Period Dispatch of Distributed Energy Resources in Unbalanced Distribution Feeders</vt:lpstr>
      <vt:lpstr>Optimal Multi-Period Dispatch of Distributed Energy Resources in Unbalanced Distribution Feeders</vt:lpstr>
      <vt:lpstr>Optimal Multi-Period Dispatch of Distributed Energy Resources in Unbalanced Distribution Feeders</vt:lpstr>
      <vt:lpstr>Optimal Multi-Period Dispatch of Distributed Energy Resources in Unbalanced Distribution Feeders</vt:lpstr>
      <vt:lpstr>Optimal Multi-Period Dispatch of Distributed Energy Resources in Unbalanced Distribution Feeders</vt:lpstr>
      <vt:lpstr>References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Boydo, Valerie J</dc:creator>
  <cp:lastModifiedBy>Jha, Aryan Ritwajeet</cp:lastModifiedBy>
  <cp:revision>375</cp:revision>
  <cp:lastPrinted>2021-09-10T16:26:58Z</cp:lastPrinted>
  <dcterms:created xsi:type="dcterms:W3CDTF">2021-07-01T22:58:28Z</dcterms:created>
  <dcterms:modified xsi:type="dcterms:W3CDTF">2023-06-21T21:32:04Z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0x0101008EDD631CF16A9D4597B7910261C15C8D</vt:lpwstr>
  </property>
</Properties>
</file>